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459" r:id="rId4"/>
    <p:sldId id="461" r:id="rId5"/>
    <p:sldId id="463" r:id="rId6"/>
    <p:sldId id="462" r:id="rId7"/>
    <p:sldId id="464" r:id="rId8"/>
    <p:sldId id="259" r:id="rId9"/>
    <p:sldId id="447" r:id="rId10"/>
    <p:sldId id="457" r:id="rId11"/>
    <p:sldId id="465" r:id="rId12"/>
    <p:sldId id="449" r:id="rId13"/>
    <p:sldId id="450" r:id="rId14"/>
    <p:sldId id="293" r:id="rId15"/>
    <p:sldId id="274" r:id="rId16"/>
    <p:sldId id="275" r:id="rId17"/>
    <p:sldId id="471" r:id="rId18"/>
    <p:sldId id="472" r:id="rId19"/>
    <p:sldId id="473" r:id="rId20"/>
    <p:sldId id="474" r:id="rId21"/>
    <p:sldId id="277" r:id="rId22"/>
    <p:sldId id="458" r:id="rId23"/>
    <p:sldId id="466" r:id="rId24"/>
    <p:sldId id="467" r:id="rId25"/>
    <p:sldId id="280" r:id="rId26"/>
    <p:sldId id="468" r:id="rId27"/>
    <p:sldId id="281" r:id="rId28"/>
    <p:sldId id="282" r:id="rId29"/>
    <p:sldId id="469" r:id="rId30"/>
    <p:sldId id="283" r:id="rId31"/>
    <p:sldId id="284" r:id="rId32"/>
    <p:sldId id="470" r:id="rId33"/>
    <p:sldId id="285" r:id="rId34"/>
    <p:sldId id="475" r:id="rId35"/>
    <p:sldId id="294" r:id="rId36"/>
    <p:sldId id="476" r:id="rId37"/>
    <p:sldId id="47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10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5B495-817A-4707-85A8-535E6BA39122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1CA95-B8F3-4740-8971-9CFCC1528E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118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  computer networking , cloud  computing is a phrase used to</a:t>
            </a:r>
            <a:r>
              <a:rPr lang="pt-BR" baseline="0" dirty="0"/>
              <a:t> </a:t>
            </a:r>
            <a:r>
              <a:rPr lang="pt-BR" dirty="0"/>
              <a:t>describe a variety  of  computing concepts.</a:t>
            </a:r>
            <a:r>
              <a:rPr lang="pt-BR" baseline="0" dirty="0"/>
              <a:t> Distributed computing on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D776-AD3B-4C79-9A6D-8DC905D5A9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BE7BE-246F-4C11-B8FC-A549CAE4DCAF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6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3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3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A8971-D6DF-49E8-961B-0F022CE0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094"/>
            <a:ext cx="10515600" cy="4907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2172-0E88-4D50-A9E4-E14F48F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SECA5303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DA42-97FE-4898-A4AA-CC744655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Dr.M.S.Godwin Premi, Professor, Dept. of ECE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C5835-258C-40C9-B82A-A9045335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7A94-6A09-4E1C-8A63-89BA605B69B3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55BA68-BEDF-48F1-94D2-C711DEE87740}"/>
              </a:ext>
            </a:extLst>
          </p:cNvPr>
          <p:cNvSpPr txBox="1">
            <a:spLocks/>
          </p:cNvSpPr>
          <p:nvPr userDrawn="1"/>
        </p:nvSpPr>
        <p:spPr>
          <a:xfrm>
            <a:off x="0" y="111746"/>
            <a:ext cx="12192000" cy="8813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IN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06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9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36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86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68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2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6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85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2C5018-76A5-454B-A5A0-013B7AC35951}" type="datetimeFigureOut">
              <a:rPr lang="en-IN" smtClean="0"/>
              <a:t>09-09-2022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8F39E8-0C05-4FAC-95ED-EDB633087DC8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6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nvest.com/wiki/Concur_Technologies_(CNQR)" TargetMode="External"/><Relationship Id="rId13" Type="http://schemas.openxmlformats.org/officeDocument/2006/relationships/hyperlink" Target="http://www.wikinvest.com/wiki/Terremark_Worldwide_(TMRK)" TargetMode="External"/><Relationship Id="rId3" Type="http://schemas.openxmlformats.org/officeDocument/2006/relationships/hyperlink" Target="http://www.wikinvest.com/wiki/Salesforce.com_(CRM)" TargetMode="External"/><Relationship Id="rId7" Type="http://schemas.openxmlformats.org/officeDocument/2006/relationships/hyperlink" Target="http://www.wikinvest.com/wiki/Taleo_(TLEO)" TargetMode="External"/><Relationship Id="rId12" Type="http://schemas.openxmlformats.org/officeDocument/2006/relationships/hyperlink" Target="http://www.wikinvest.com/wiki/SAVVIS_(SVVS)" TargetMode="External"/><Relationship Id="rId2" Type="http://schemas.openxmlformats.org/officeDocument/2006/relationships/hyperlink" Target="http://www.wikinvest.com/wiki/International_Business_Machines_(IBM)" TargetMode="External"/><Relationship Id="rId16" Type="http://schemas.openxmlformats.org/officeDocument/2006/relationships/hyperlink" Target="http://www.wikinvest.com/wiki/Rackspace_Hosting_(RAX)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ikinvest.com/wiki/NetSuite_(N)" TargetMode="External"/><Relationship Id="rId11" Type="http://schemas.openxmlformats.org/officeDocument/2006/relationships/hyperlink" Target="http://www.wikinvest.com/wiki/Logicworks_(www.logicworks.net)?action=edit" TargetMode="External"/><Relationship Id="rId5" Type="http://schemas.openxmlformats.org/officeDocument/2006/relationships/hyperlink" Target="http://www.wikinvest.com/wiki/Google_(GOOG)" TargetMode="External"/><Relationship Id="rId15" Type="http://schemas.openxmlformats.org/officeDocument/2006/relationships/hyperlink" Target="http://www.metrisoft.com/" TargetMode="External"/><Relationship Id="rId10" Type="http://schemas.openxmlformats.org/officeDocument/2006/relationships/hyperlink" Target="http://www.wikinvest.com/wiki/Microsoft_(MSFT)" TargetMode="External"/><Relationship Id="rId4" Type="http://schemas.openxmlformats.org/officeDocument/2006/relationships/hyperlink" Target="http://www.wikinvest.com/wiki/EfroTech.com_(HRIS)?action=edit" TargetMode="External"/><Relationship Id="rId9" Type="http://schemas.openxmlformats.org/officeDocument/2006/relationships/hyperlink" Target="http://www.wikinvest.com/wiki/Amazon.com_(AMZN)" TargetMode="External"/><Relationship Id="rId14" Type="http://schemas.openxmlformats.org/officeDocument/2006/relationships/hyperlink" Target="http://www.rackspacecloud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8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EDA30-BFCC-05C9-3589-A7737A5C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" y="135939"/>
            <a:ext cx="1555645" cy="15556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150033A-F8C3-B7C1-B817-A1714264E951}"/>
              </a:ext>
            </a:extLst>
          </p:cNvPr>
          <p:cNvSpPr txBox="1">
            <a:spLocks/>
          </p:cNvSpPr>
          <p:nvPr/>
        </p:nvSpPr>
        <p:spPr>
          <a:xfrm>
            <a:off x="127000" y="70068"/>
            <a:ext cx="12191999" cy="168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6000" u="sng" dirty="0">
                <a:solidFill>
                  <a:srgbClr val="BD582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SATHYABAMA</a:t>
            </a:r>
            <a:r>
              <a:rPr lang="en-IN" sz="6000" spc="90" dirty="0">
                <a:solidFill>
                  <a:srgbClr val="BD582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b="1" spc="-50" dirty="0">
                <a:solidFill>
                  <a:srgbClr val="BD582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INSTITUTE OF SCIENCE AND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b="1" spc="-50" dirty="0">
                <a:solidFill>
                  <a:srgbClr val="BD582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(DEEMED TO BE UNIVERSITY)</a:t>
            </a:r>
          </a:p>
          <a:p>
            <a:endParaRPr lang="en-IN" sz="4000" dirty="0">
              <a:solidFill>
                <a:srgbClr val="BD582C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083779F-1E52-AF5E-1CDF-5DC241BDF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59" y="4578187"/>
            <a:ext cx="9784079" cy="8104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N" sz="3000" b="1" cap="none" spc="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Dr.M.S.Godwin </a:t>
            </a:r>
            <a:r>
              <a:rPr lang="en-IN" sz="3000" b="1" cap="none" spc="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Premi</a:t>
            </a:r>
            <a:endParaRPr lang="en-IN" sz="3000" b="1" cap="none" spc="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cap="none" spc="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Professor, School of EEE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883E0D-2E07-C898-DE8D-45BD4787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09572"/>
            <a:ext cx="12192000" cy="1238856"/>
          </a:xfrm>
          <a:noFill/>
        </p:spPr>
        <p:txBody>
          <a:bodyPr>
            <a:normAutofit/>
          </a:bodyPr>
          <a:lstStyle/>
          <a:p>
            <a:pPr algn="ctr"/>
            <a:r>
              <a:rPr lang="en-IN" sz="60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69837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896667"/>
            <a:ext cx="6970101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Narrow" panose="020B0606020202030204" pitchFamily="34" charset="0"/>
              </a:rPr>
              <a:t>Cloud</a:t>
            </a:r>
            <a:r>
              <a:rPr sz="3200" b="1" spc="-15" dirty="0">
                <a:latin typeface="Arial Narrow" panose="020B0606020202030204" pitchFamily="34" charset="0"/>
              </a:rPr>
              <a:t> </a:t>
            </a:r>
            <a:r>
              <a:rPr sz="3200" b="1" dirty="0">
                <a:latin typeface="Arial Narrow" panose="020B0606020202030204" pitchFamily="34" charset="0"/>
              </a:rPr>
              <a:t>Computing</a:t>
            </a:r>
            <a:r>
              <a:rPr lang="en-IN" sz="3200" b="1" dirty="0">
                <a:latin typeface="Arial Narrow" panose="020B0606020202030204" pitchFamily="34" charset="0"/>
              </a:rPr>
              <a:t> Architecture</a:t>
            </a:r>
            <a:endParaRPr sz="3200" b="1" dirty="0">
              <a:latin typeface="Arial Narrow" panose="020B060602020203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2AA9DE5-C5F6-4B78-8CED-D740E091F0F4}"/>
              </a:ext>
            </a:extLst>
          </p:cNvPr>
          <p:cNvSpPr/>
          <p:nvPr/>
        </p:nvSpPr>
        <p:spPr>
          <a:xfrm>
            <a:off x="2484245" y="2113915"/>
            <a:ext cx="6970101" cy="3847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6EF8A6-CF0E-42AD-9FB1-4B215964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SECA5303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4AA3F1-1D3C-49B8-B77B-83BE628B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80C3EE-D173-4F54-9A4E-05A4FEC7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67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30DB261-F51D-4EBB-9C67-2A313174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813733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Arial Narrow" panose="020B0606020202030204" pitchFamily="34" charset="0"/>
              </a:rPr>
              <a:t>A typical cloud computing system</a:t>
            </a:r>
          </a:p>
        </p:txBody>
      </p:sp>
      <p:pic>
        <p:nvPicPr>
          <p:cNvPr id="16387" name="Content Placeholder 3" descr="cloud-computing-1.gif">
            <a:extLst>
              <a:ext uri="{FF2B5EF4-FFF2-40B4-BE49-F238E27FC236}">
                <a16:creationId xmlns:a16="http://schemas.microsoft.com/office/drawing/2014/main" id="{47EA3E6B-4EB0-4FD2-8BC1-36F092B01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/>
          <a:stretch/>
        </p:blipFill>
        <p:spPr>
          <a:xfrm>
            <a:off x="3126739" y="1948080"/>
            <a:ext cx="5938521" cy="3723989"/>
          </a:xfrm>
          <a:ln>
            <a:noFill/>
            <a:miter lim="800000"/>
            <a:headEnd/>
            <a:tailEnd/>
          </a:ln>
        </p:spPr>
      </p:pic>
      <p:sp>
        <p:nvSpPr>
          <p:cNvPr id="16388" name="TextBox 4">
            <a:extLst>
              <a:ext uri="{FF2B5EF4-FFF2-40B4-BE49-F238E27FC236}">
                <a16:creationId xmlns:a16="http://schemas.microsoft.com/office/drawing/2014/main" id="{5DE02112-9CF5-4AB6-AF21-67E2D3E3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61" y="5750668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     </a:t>
            </a:r>
            <a:r>
              <a:rPr lang="en-US" altLang="en-US" b="1" dirty="0">
                <a:latin typeface="Calibri" panose="020F0502020204030204" pitchFamily="34" charset="0"/>
              </a:rPr>
              <a:t>front end</a:t>
            </a:r>
            <a:r>
              <a:rPr lang="en-US" altLang="en-US" dirty="0">
                <a:latin typeface="Calibri" panose="020F0502020204030204" pitchFamily="34" charset="0"/>
              </a:rPr>
              <a:t>                                            </a:t>
            </a:r>
            <a:r>
              <a:rPr lang="en-US" altLang="en-US" b="1" dirty="0">
                <a:latin typeface="Calibri" panose="020F0502020204030204" pitchFamily="34" charset="0"/>
              </a:rPr>
              <a:t>back end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  <a:endParaRPr lang="en-US" altLang="en-US" dirty="0">
              <a:latin typeface="Calibri" panose="020F0502020204030204" pitchFamily="34" charset="0"/>
              <a:hlinkClick r:id="" action="ppaction://noaction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B5AD-DE01-4D12-AB9B-74564B9D80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SECA5303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51A16-6951-4540-9594-C8766C76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F918AD-410F-4BC9-BBA3-D4369F8C991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A18099-19F0-4045-BEDD-B29D4643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Dr.M.S.Godwin</a:t>
            </a:r>
            <a:r>
              <a:rPr lang="en-US" dirty="0"/>
              <a:t> </a:t>
            </a:r>
            <a:r>
              <a:rPr lang="en-US" dirty="0" err="1"/>
              <a:t>Premi</a:t>
            </a:r>
            <a:r>
              <a:rPr lang="en-US" dirty="0"/>
              <a:t>, Professor, Dept. of ECE</a:t>
            </a:r>
          </a:p>
        </p:txBody>
      </p:sp>
    </p:spTree>
    <p:extLst>
      <p:ext uri="{BB962C8B-B14F-4D97-AF65-F5344CB8AC3E}">
        <p14:creationId xmlns:p14="http://schemas.microsoft.com/office/powerpoint/2010/main" val="94084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43DAF-80FC-481F-B4BB-0F6FC94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7A94-6A09-4E1C-8A63-89BA605B69B3}" type="slidenum">
              <a:rPr lang="en-IN" smtClean="0"/>
              <a:t>12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4E6B4-1D4D-420E-BD9A-815B442D37AF}"/>
              </a:ext>
            </a:extLst>
          </p:cNvPr>
          <p:cNvSpPr txBox="1"/>
          <p:nvPr/>
        </p:nvSpPr>
        <p:spPr>
          <a:xfrm>
            <a:off x="1097280" y="88928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Cloud Computing - Segments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9E4B4-2DD2-4D95-A595-074C23C2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SECA5303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700E3-8F0F-4C2F-9929-C17BDAA2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Dr.M.S.Godwin Premi, Professor, Dept. of ECE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52532-26C4-4060-B27C-106E1C6A810B}"/>
              </a:ext>
            </a:extLst>
          </p:cNvPr>
          <p:cNvSpPr/>
          <p:nvPr/>
        </p:nvSpPr>
        <p:spPr>
          <a:xfrm>
            <a:off x="7984273" y="3612995"/>
            <a:ext cx="724829" cy="55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D047B-70C7-4C1D-B64F-C4C497AE47E0}"/>
              </a:ext>
            </a:extLst>
          </p:cNvPr>
          <p:cNvSpPr/>
          <p:nvPr/>
        </p:nvSpPr>
        <p:spPr>
          <a:xfrm>
            <a:off x="7984272" y="5727374"/>
            <a:ext cx="724829" cy="55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AF998F-EE41-4862-9E16-25BA85BC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2234853"/>
            <a:ext cx="10803673" cy="3230526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Cloud computing is broken down into three segments</a:t>
            </a:r>
            <a:r>
              <a:rPr lang="en-US" altLang="en-US" dirty="0">
                <a:latin typeface="Arial Narrow" panose="020B060602020203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Applications</a:t>
            </a:r>
            <a:r>
              <a:rPr lang="en-US" altLang="en-US" sz="2800" dirty="0">
                <a:latin typeface="Arial Narrow" panose="020B0606020202030204" pitchFamily="34" charset="0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Platforms</a:t>
            </a:r>
            <a:r>
              <a:rPr lang="en-US" altLang="en-US" sz="2800" dirty="0">
                <a:latin typeface="Arial Narrow" panose="020B0606020202030204" pitchFamily="34" charset="0"/>
              </a:rPr>
              <a:t> and 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Infrastructure</a:t>
            </a:r>
            <a:endParaRPr lang="en-US" alt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2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43DAF-80FC-481F-B4BB-0F6FC94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7A94-6A09-4E1C-8A63-89BA605B69B3}" type="slidenum">
              <a:rPr lang="en-IN" smtClean="0"/>
              <a:t>13</a:t>
            </a:fld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9E4B4-2DD2-4D95-A595-074C23C2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SECA5303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700E3-8F0F-4C2F-9929-C17BDAA2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Dr.M.S.Godwin Premi, Professor, Dept. of ECE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52532-26C4-4060-B27C-106E1C6A810B}"/>
              </a:ext>
            </a:extLst>
          </p:cNvPr>
          <p:cNvSpPr/>
          <p:nvPr/>
        </p:nvSpPr>
        <p:spPr>
          <a:xfrm>
            <a:off x="7984273" y="3612995"/>
            <a:ext cx="724829" cy="55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D047B-70C7-4C1D-B64F-C4C497AE47E0}"/>
              </a:ext>
            </a:extLst>
          </p:cNvPr>
          <p:cNvSpPr/>
          <p:nvPr/>
        </p:nvSpPr>
        <p:spPr>
          <a:xfrm>
            <a:off x="7984272" y="5727374"/>
            <a:ext cx="724829" cy="55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46514F-F215-40F5-A624-2882EBFC22B8}"/>
              </a:ext>
            </a:extLst>
          </p:cNvPr>
          <p:cNvSpPr txBox="1">
            <a:spLocks/>
          </p:cNvSpPr>
          <p:nvPr/>
        </p:nvSpPr>
        <p:spPr>
          <a:xfrm>
            <a:off x="0" y="1319561"/>
            <a:ext cx="4038600" cy="4586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1. Applications:</a:t>
            </a:r>
            <a:r>
              <a:rPr lang="en-US" altLang="en-US" b="1" dirty="0"/>
              <a:t> </a:t>
            </a:r>
          </a:p>
          <a:p>
            <a:pPr marL="0" indent="0">
              <a:buNone/>
            </a:pPr>
            <a:r>
              <a:rPr lang="en-US" altLang="en-US" sz="2200" b="1" dirty="0"/>
              <a:t>It's all On Demand</a:t>
            </a:r>
          </a:p>
          <a:p>
            <a:pPr marL="446088" lvl="1" indent="-177800"/>
            <a:r>
              <a:rPr lang="en-US" altLang="en-US" sz="2200" dirty="0"/>
              <a:t>On Demand software services </a:t>
            </a:r>
          </a:p>
          <a:p>
            <a:pPr marL="446088" lvl="1" indent="-177800"/>
            <a:r>
              <a:rPr lang="en-US" altLang="en-US" sz="2200" b="1" dirty="0"/>
              <a:t>Who is Offering On Demand Software?</a:t>
            </a:r>
          </a:p>
          <a:p>
            <a:pPr marL="803275" lvl="2" indent="-268288"/>
            <a:r>
              <a:rPr lang="en-US" altLang="en-US" dirty="0">
                <a:hlinkClick r:id="rId2" tooltip="International Business Machines (IBM)"/>
              </a:rPr>
              <a:t>International Business Machines (IBM)</a:t>
            </a:r>
            <a:endParaRPr lang="en-US" altLang="en-US" dirty="0"/>
          </a:p>
          <a:p>
            <a:pPr marL="803275" lvl="2" indent="-268288"/>
            <a:r>
              <a:rPr lang="en-US" altLang="en-US" dirty="0">
                <a:hlinkClick r:id="rId3" tooltip="Salesforce.com (CRM)"/>
              </a:rPr>
              <a:t>Salesforce.com (CRM)</a:t>
            </a:r>
            <a:endParaRPr lang="en-US" altLang="en-US" dirty="0"/>
          </a:p>
          <a:p>
            <a:pPr marL="803275" lvl="2" indent="-268288"/>
            <a:r>
              <a:rPr lang="en-US" altLang="en-US" dirty="0">
                <a:hlinkClick r:id="rId4" tooltip="EfroTech.com (HRIS)"/>
              </a:rPr>
              <a:t>EfroTech.com (HRIS)</a:t>
            </a:r>
            <a:endParaRPr lang="en-US" altLang="en-US" dirty="0"/>
          </a:p>
          <a:p>
            <a:pPr marL="803275" lvl="2" indent="-268288"/>
            <a:r>
              <a:rPr lang="en-US" altLang="en-US" dirty="0">
                <a:hlinkClick r:id="rId5" tooltip="Google (GOOG)"/>
              </a:rPr>
              <a:t>Google (GOOG)</a:t>
            </a:r>
            <a:endParaRPr lang="en-US" altLang="en-US" dirty="0"/>
          </a:p>
          <a:p>
            <a:pPr marL="803275" lvl="2" indent="-268288"/>
            <a:r>
              <a:rPr lang="en-US" altLang="en-US" dirty="0">
                <a:hlinkClick r:id="rId6" tooltip="NetSuite (N)"/>
              </a:rPr>
              <a:t>NetSuite (N)</a:t>
            </a:r>
            <a:endParaRPr lang="en-US" altLang="en-US" dirty="0"/>
          </a:p>
          <a:p>
            <a:pPr marL="803275" lvl="2" indent="-268288"/>
            <a:r>
              <a:rPr lang="en-US" altLang="en-US" dirty="0" err="1"/>
              <a:t>Cordys</a:t>
            </a:r>
            <a:endParaRPr lang="en-US" altLang="en-US" dirty="0"/>
          </a:p>
          <a:p>
            <a:pPr marL="803275" lvl="2" indent="-268288"/>
            <a:r>
              <a:rPr lang="en-US" altLang="en-US" u="sng" dirty="0" err="1">
                <a:hlinkClick r:id="rId7" tooltip="Taleo (TLEO)"/>
              </a:rPr>
              <a:t>Taleo</a:t>
            </a:r>
            <a:r>
              <a:rPr lang="en-US" altLang="en-US" u="sng" dirty="0">
                <a:hlinkClick r:id="rId7" tooltip="Taleo (TLEO)"/>
              </a:rPr>
              <a:t> (TLEO)</a:t>
            </a:r>
            <a:endParaRPr lang="en-US" altLang="en-US" dirty="0"/>
          </a:p>
          <a:p>
            <a:pPr marL="803275" lvl="2" indent="-268288"/>
            <a:r>
              <a:rPr lang="en-US" altLang="en-US" dirty="0">
                <a:hlinkClick r:id="rId8" tooltip="Concur Technologies (CNQR)"/>
              </a:rPr>
              <a:t>Concur Technologies (CNQR)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11BED7-4F0E-45FA-8598-879284FB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190" y="1319560"/>
            <a:ext cx="4157081" cy="5135563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700" b="1" dirty="0">
                <a:solidFill>
                  <a:srgbClr val="FF0000"/>
                </a:solidFill>
              </a:rPr>
              <a:t>2. Platforms</a:t>
            </a:r>
            <a:endParaRPr lang="en-US" sz="3700" dirty="0"/>
          </a:p>
          <a:p>
            <a:pPr>
              <a:defRPr/>
            </a:pPr>
            <a:r>
              <a:rPr lang="en-US" dirty="0"/>
              <a:t>allow users to access applications from centralized servers  using the internet.</a:t>
            </a:r>
          </a:p>
          <a:p>
            <a:pPr>
              <a:defRPr/>
            </a:pPr>
            <a:r>
              <a:rPr lang="en-US" b="1" dirty="0"/>
              <a:t>Active platforms</a:t>
            </a:r>
            <a:r>
              <a:rPr lang="en-US" dirty="0"/>
              <a:t> -</a:t>
            </a:r>
          </a:p>
          <a:p>
            <a:pPr lvl="1">
              <a:defRPr/>
            </a:pPr>
            <a:r>
              <a:rPr lang="en-US" dirty="0">
                <a:hlinkClick r:id="rId2" tooltip="International Business Machines (IBM)"/>
              </a:rPr>
              <a:t>International Business Machines (IBM)</a:t>
            </a:r>
            <a:r>
              <a:rPr lang="en-US" dirty="0"/>
              <a:t> - IBM Cloud - Lotus Live</a:t>
            </a:r>
          </a:p>
          <a:p>
            <a:pPr lvl="1">
              <a:defRPr/>
            </a:pPr>
            <a:r>
              <a:rPr lang="en-US" dirty="0">
                <a:hlinkClick r:id="rId5" tooltip="Google (GOOG)"/>
              </a:rPr>
              <a:t>Google (GOOG)</a:t>
            </a:r>
            <a:r>
              <a:rPr lang="en-US" dirty="0"/>
              <a:t> - Apps Engine</a:t>
            </a:r>
          </a:p>
          <a:p>
            <a:pPr lvl="1">
              <a:defRPr/>
            </a:pPr>
            <a:r>
              <a:rPr lang="en-US" dirty="0">
                <a:hlinkClick r:id="rId9" tooltip="Amazon.com (AMZN)"/>
              </a:rPr>
              <a:t>Amazon.com (AMZN)</a:t>
            </a:r>
            <a:r>
              <a:rPr lang="en-US" dirty="0"/>
              <a:t> - EC2</a:t>
            </a:r>
          </a:p>
          <a:p>
            <a:pPr lvl="1">
              <a:defRPr/>
            </a:pPr>
            <a:r>
              <a:rPr lang="en-US" dirty="0">
                <a:hlinkClick r:id="rId10" tooltip="Microsoft (MSFT)"/>
              </a:rPr>
              <a:t>Microsoft (MSFT)</a:t>
            </a:r>
            <a:r>
              <a:rPr lang="en-US" dirty="0"/>
              <a:t> - Windows Azure</a:t>
            </a:r>
          </a:p>
          <a:p>
            <a:pPr lvl="1">
              <a:defRPr/>
            </a:pPr>
            <a:r>
              <a:rPr lang="en-US" dirty="0">
                <a:hlinkClick r:id="rId11" tooltip="Logicworks (www.logicworks.net)"/>
              </a:rPr>
              <a:t>Logicworks (www.logicworks.net)</a:t>
            </a:r>
            <a:r>
              <a:rPr lang="en-US" dirty="0"/>
              <a:t> - infiniCloud</a:t>
            </a:r>
          </a:p>
          <a:p>
            <a:pPr lvl="1">
              <a:defRPr/>
            </a:pPr>
            <a:r>
              <a:rPr lang="en-US" dirty="0">
                <a:hlinkClick r:id="rId12" tooltip="SAVVIS (SVVS)"/>
              </a:rPr>
              <a:t>SAVVIS (SVVS)</a:t>
            </a:r>
            <a:r>
              <a:rPr lang="en-US" dirty="0"/>
              <a:t> - Symphony VPDC</a:t>
            </a:r>
          </a:p>
          <a:p>
            <a:pPr lvl="1">
              <a:defRPr/>
            </a:pPr>
            <a:r>
              <a:rPr lang="en-US" dirty="0">
                <a:hlinkClick r:id="rId13" tooltip="Terremark Worldwide (TMRK)"/>
              </a:rPr>
              <a:t>Terremark Worldwide (TMRK)</a:t>
            </a:r>
            <a:r>
              <a:rPr lang="en-US" dirty="0"/>
              <a:t> - The Enterprise Cloud</a:t>
            </a:r>
          </a:p>
          <a:p>
            <a:pPr lvl="1">
              <a:defRPr/>
            </a:pPr>
            <a:r>
              <a:rPr lang="en-US" dirty="0">
                <a:hlinkClick r:id="rId3" tooltip="Salesforce.com (CRM)"/>
              </a:rPr>
              <a:t>Salesforce.com (CRM)</a:t>
            </a:r>
            <a:r>
              <a:rPr lang="en-US" dirty="0"/>
              <a:t> - Force.com</a:t>
            </a:r>
          </a:p>
          <a:p>
            <a:pPr lvl="1">
              <a:defRPr/>
            </a:pPr>
            <a:r>
              <a:rPr lang="en-US" dirty="0">
                <a:hlinkClick r:id="rId6" tooltip="NetSuite (N)"/>
              </a:rPr>
              <a:t>NetSuite (N)</a:t>
            </a:r>
            <a:r>
              <a:rPr lang="en-US" dirty="0"/>
              <a:t> - Suiteflex</a:t>
            </a:r>
          </a:p>
          <a:p>
            <a:pPr lvl="1">
              <a:defRPr/>
            </a:pPr>
            <a:r>
              <a:rPr lang="en-US" dirty="0">
                <a:hlinkClick r:id="rId14" tooltip="http://www.rackspacecloud.com"/>
              </a:rPr>
              <a:t>Rackspace Cloud</a:t>
            </a:r>
            <a:r>
              <a:rPr lang="en-US" dirty="0"/>
              <a:t> - cloudservers, cloudsites, cloudfiles</a:t>
            </a:r>
          </a:p>
          <a:p>
            <a:pPr lvl="1">
              <a:defRPr/>
            </a:pPr>
            <a:r>
              <a:rPr lang="en-US" dirty="0"/>
              <a:t>[</a:t>
            </a:r>
            <a:r>
              <a:rPr lang="en-US" dirty="0">
                <a:hlinkClick r:id="rId15" tooltip="http://www.metrisoft.com"/>
              </a:rPr>
              <a:t>http://www.metrisoft.com</a:t>
            </a:r>
            <a:r>
              <a:rPr lang="en-US" dirty="0"/>
              <a:t> Metrisoft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59905E-321C-484D-B5B4-1DCA118D3105}"/>
              </a:ext>
            </a:extLst>
          </p:cNvPr>
          <p:cNvSpPr txBox="1">
            <a:spLocks/>
          </p:cNvSpPr>
          <p:nvPr/>
        </p:nvSpPr>
        <p:spPr>
          <a:xfrm>
            <a:off x="8068836" y="1319560"/>
            <a:ext cx="4123163" cy="513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Infrastructure</a:t>
            </a:r>
            <a:endParaRPr lang="en-US" altLang="en-US" dirty="0"/>
          </a:p>
          <a:p>
            <a:r>
              <a:rPr lang="en-US" altLang="en-US" sz="2000" dirty="0"/>
              <a:t>allow users to build applications</a:t>
            </a:r>
          </a:p>
          <a:p>
            <a:r>
              <a:rPr lang="en-US" altLang="en-US" sz="2000" b="1" dirty="0"/>
              <a:t>Major Infrastructure Vendors</a:t>
            </a:r>
          </a:p>
          <a:p>
            <a:pPr marL="803275" lvl="2" indent="-268288"/>
            <a:r>
              <a:rPr lang="en-US" altLang="en-US" sz="1900" dirty="0">
                <a:hlinkClick r:id="rId5" tooltip="Google (GOOG)"/>
              </a:rPr>
              <a:t>Google (GOOG)</a:t>
            </a:r>
            <a:r>
              <a:rPr lang="en-US" altLang="en-US" sz="1900" dirty="0"/>
              <a:t> - Managed hosting, development environment</a:t>
            </a:r>
          </a:p>
          <a:p>
            <a:pPr marL="803275" lvl="2" indent="-268288"/>
            <a:r>
              <a:rPr lang="en-US" altLang="en-US" sz="1900" dirty="0">
                <a:hlinkClick r:id="rId2" tooltip="International Business Machines (IBM)"/>
              </a:rPr>
              <a:t>International Business Machines (IBM)</a:t>
            </a:r>
            <a:r>
              <a:rPr lang="en-US" altLang="en-US" sz="1900" dirty="0"/>
              <a:t> - Managed hosting</a:t>
            </a:r>
          </a:p>
          <a:p>
            <a:pPr marL="803275" lvl="2" indent="-268288"/>
            <a:r>
              <a:rPr lang="en-US" altLang="en-US" sz="1900" dirty="0">
                <a:hlinkClick r:id="rId12" tooltip="SAVVIS (SVVS)"/>
              </a:rPr>
              <a:t>SAVVIS (SVVS)</a:t>
            </a:r>
            <a:r>
              <a:rPr lang="en-US" altLang="en-US" sz="1900" dirty="0"/>
              <a:t> - Managed hosting &amp; cloud computing</a:t>
            </a:r>
          </a:p>
          <a:p>
            <a:pPr marL="803275" lvl="2" indent="-268288"/>
            <a:r>
              <a:rPr lang="en-US" altLang="en-US" sz="1900" dirty="0" err="1">
                <a:hlinkClick r:id="rId13" tooltip="Terremark Worldwide (TMRK)"/>
              </a:rPr>
              <a:t>Terremark</a:t>
            </a:r>
            <a:r>
              <a:rPr lang="en-US" altLang="en-US" sz="1900" dirty="0">
                <a:hlinkClick r:id="rId13" tooltip="Terremark Worldwide (TMRK)"/>
              </a:rPr>
              <a:t> Worldwide (TMRK)</a:t>
            </a:r>
            <a:r>
              <a:rPr lang="en-US" altLang="en-US" sz="1900" dirty="0"/>
              <a:t> - Managed hosting</a:t>
            </a:r>
          </a:p>
          <a:p>
            <a:pPr marL="803275" lvl="2" indent="-268288"/>
            <a:r>
              <a:rPr lang="en-US" altLang="en-US" sz="1900" dirty="0">
                <a:hlinkClick r:id="rId9" tooltip="Amazon.com (AMZN)"/>
              </a:rPr>
              <a:t>Amazon.com (AMZN)</a:t>
            </a:r>
            <a:r>
              <a:rPr lang="en-US" altLang="en-US" sz="1900" dirty="0"/>
              <a:t> - Cloud storage</a:t>
            </a:r>
          </a:p>
          <a:p>
            <a:pPr marL="803275" lvl="2" indent="-268288"/>
            <a:r>
              <a:rPr lang="en-US" altLang="en-US" sz="1900" dirty="0">
                <a:hlinkClick r:id="rId16" tooltip="Rackspace Hosting (RAX)"/>
              </a:rPr>
              <a:t>Rackspace Hosting (RAX)</a:t>
            </a:r>
            <a:r>
              <a:rPr lang="en-US" altLang="en-US" sz="1900" dirty="0"/>
              <a:t> - Managed hosting &amp; cloud computing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76D0D-1A8A-505B-3223-6A36DF36FE24}"/>
              </a:ext>
            </a:extLst>
          </p:cNvPr>
          <p:cNvSpPr txBox="1"/>
          <p:nvPr/>
        </p:nvSpPr>
        <p:spPr>
          <a:xfrm>
            <a:off x="613804" y="49837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Cloud Computing - Segments</a:t>
            </a:r>
          </a:p>
        </p:txBody>
      </p:sp>
    </p:spTree>
    <p:extLst>
      <p:ext uri="{BB962C8B-B14F-4D97-AF65-F5344CB8AC3E}">
        <p14:creationId xmlns:p14="http://schemas.microsoft.com/office/powerpoint/2010/main" val="195520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84" y="2366769"/>
            <a:ext cx="4624675" cy="30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8516" y="1912583"/>
            <a:ext cx="6987246" cy="4454912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/>
              <a:t>"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s 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ervice</a:t>
            </a:r>
            <a:r>
              <a:rPr lang="en-US" dirty="0"/>
              <a:t>" or "Anything as a Service " or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“Everything as a Service (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XaaS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)”</a:t>
            </a:r>
          </a:p>
          <a:p>
            <a:pPr lvl="1">
              <a:buNone/>
              <a:defRPr/>
            </a:pPr>
            <a:r>
              <a:rPr lang="en-US" dirty="0">
                <a:latin typeface="+mj-lt"/>
              </a:rPr>
              <a:t>These </a:t>
            </a:r>
            <a:r>
              <a:rPr lang="en-US" i="1" dirty="0">
                <a:solidFill>
                  <a:srgbClr val="C00000"/>
                </a:solidFill>
                <a:latin typeface="+mj-lt"/>
              </a:rPr>
              <a:t>services</a:t>
            </a:r>
            <a:r>
              <a:rPr lang="en-US" dirty="0">
                <a:latin typeface="+mj-lt"/>
              </a:rPr>
              <a:t> are</a:t>
            </a:r>
          </a:p>
          <a:p>
            <a:pPr lvl="1">
              <a:defRPr/>
            </a:pPr>
            <a:r>
              <a:rPr lang="en-US" b="1" dirty="0" err="1">
                <a:solidFill>
                  <a:srgbClr val="3333FF"/>
                </a:solidFill>
              </a:rPr>
              <a:t>IaaS</a:t>
            </a:r>
            <a:r>
              <a:rPr lang="en-US" b="1" dirty="0">
                <a:solidFill>
                  <a:srgbClr val="3333FF"/>
                </a:solidFill>
              </a:rPr>
              <a:t>: Infrastructure as a Service</a:t>
            </a:r>
            <a:endParaRPr lang="en-US" b="1" dirty="0"/>
          </a:p>
          <a:p>
            <a:pPr lvl="1">
              <a:defRPr/>
            </a:pPr>
            <a:r>
              <a:rPr lang="en-US" b="1" dirty="0" err="1">
                <a:solidFill>
                  <a:srgbClr val="3333FF"/>
                </a:solidFill>
              </a:rPr>
              <a:t>PaaS</a:t>
            </a:r>
            <a:r>
              <a:rPr lang="en-US" b="1" dirty="0">
                <a:solidFill>
                  <a:srgbClr val="3333FF"/>
                </a:solidFill>
              </a:rPr>
              <a:t>: Platform as a Service</a:t>
            </a:r>
          </a:p>
          <a:p>
            <a:pPr lvl="1">
              <a:defRPr/>
            </a:pPr>
            <a:r>
              <a:rPr lang="en-US" b="1" dirty="0" err="1">
                <a:solidFill>
                  <a:srgbClr val="3333FF"/>
                </a:solidFill>
              </a:rPr>
              <a:t>SaaS</a:t>
            </a:r>
            <a:r>
              <a:rPr lang="en-US" b="1" dirty="0">
                <a:solidFill>
                  <a:srgbClr val="3333FF"/>
                </a:solidFill>
              </a:rPr>
              <a:t>: Software as a Service</a:t>
            </a:r>
          </a:p>
          <a:p>
            <a:pPr lvl="1">
              <a:defRPr/>
            </a:pPr>
            <a:r>
              <a:rPr lang="en-US" dirty="0" err="1"/>
              <a:t>AaaS</a:t>
            </a:r>
            <a:r>
              <a:rPr lang="en-US" dirty="0"/>
              <a:t>: Application as a Service</a:t>
            </a:r>
            <a:endParaRPr lang="en-US" dirty="0">
              <a:solidFill>
                <a:srgbClr val="3333FF"/>
              </a:solidFill>
            </a:endParaRPr>
          </a:p>
          <a:p>
            <a:pPr lvl="1">
              <a:defRPr/>
            </a:pPr>
            <a:r>
              <a:rPr lang="en-US" dirty="0" err="1"/>
              <a:t>HaaS</a:t>
            </a:r>
            <a:r>
              <a:rPr lang="en-US" dirty="0"/>
              <a:t>: Hardware as a Service</a:t>
            </a:r>
          </a:p>
          <a:p>
            <a:pPr lvl="1">
              <a:defRPr/>
            </a:pPr>
            <a:r>
              <a:rPr lang="en-US" dirty="0" err="1"/>
              <a:t>MaaS</a:t>
            </a:r>
            <a:r>
              <a:rPr lang="en-US" dirty="0"/>
              <a:t> (Management as a Service), </a:t>
            </a:r>
          </a:p>
          <a:p>
            <a:pPr lvl="1">
              <a:defRPr/>
            </a:pPr>
            <a:r>
              <a:rPr lang="en-US" dirty="0" err="1"/>
              <a:t>CaaS</a:t>
            </a:r>
            <a:r>
              <a:rPr lang="en-US" dirty="0"/>
              <a:t> (Communications as a Service) </a:t>
            </a:r>
          </a:p>
          <a:p>
            <a:pPr lvl="1">
              <a:defRPr/>
            </a:pPr>
            <a:r>
              <a:rPr lang="en-US" dirty="0" err="1"/>
              <a:t>DaaS</a:t>
            </a:r>
            <a:r>
              <a:rPr lang="en-US" dirty="0"/>
              <a:t> (Data or Database or Desktop as a Service).         </a:t>
            </a:r>
          </a:p>
          <a:p>
            <a:pPr marL="457200" lvl="1" indent="0">
              <a:buNone/>
              <a:defRPr/>
            </a:pPr>
            <a:r>
              <a:rPr lang="en-US" dirty="0"/>
              <a:t>       </a:t>
            </a:r>
          </a:p>
          <a:p>
            <a:pPr marL="88900" lvl="1" indent="0">
              <a:buNone/>
              <a:defRPr/>
            </a:pPr>
            <a:r>
              <a:rPr lang="en-US" sz="2000" dirty="0">
                <a:solidFill>
                  <a:srgbClr val="990033"/>
                </a:solidFill>
              </a:rPr>
              <a:t>“</a:t>
            </a:r>
            <a:r>
              <a:rPr lang="en-AU" dirty="0">
                <a:solidFill>
                  <a:srgbClr val="990033"/>
                </a:solidFill>
              </a:rPr>
              <a:t>Subscribe &amp; Use -- Pay for what you use, based on QoS”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46526" y="46561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DE0D8-ACA8-440D-ABD2-5739D0CAA69B}"/>
              </a:ext>
            </a:extLst>
          </p:cNvPr>
          <p:cNvSpPr txBox="1"/>
          <p:nvPr/>
        </p:nvSpPr>
        <p:spPr>
          <a:xfrm>
            <a:off x="1282390" y="1079209"/>
            <a:ext cx="1090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n-US" sz="2400" i="1" dirty="0">
                <a:solidFill>
                  <a:srgbClr val="990033"/>
                </a:solidFill>
                <a:latin typeface="Comic Sans MS" panose="030F0702030302020204" pitchFamily="66" charset="0"/>
              </a:rPr>
              <a:t>Anything that involves delivering hosted </a:t>
            </a:r>
            <a:r>
              <a:rPr lang="en-US" sz="2800" b="1" i="1" dirty="0">
                <a:solidFill>
                  <a:srgbClr val="990033"/>
                </a:solidFill>
                <a:latin typeface="Comic Sans MS" panose="030F0702030302020204" pitchFamily="66" charset="0"/>
              </a:rPr>
              <a:t>services </a:t>
            </a:r>
            <a:r>
              <a:rPr lang="en-US" sz="2400" i="1" dirty="0">
                <a:solidFill>
                  <a:srgbClr val="990033"/>
                </a:solidFill>
                <a:latin typeface="Comic Sans MS" panose="030F0702030302020204" pitchFamily="66" charset="0"/>
              </a:rPr>
              <a:t>over the Internet.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18071-BFBB-412A-80E3-E6294BA4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1EA04-0BA2-4A45-AD25-74D5A559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67A7E39-6390-4173-A6A9-6F5D1117C2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9955" y="263788"/>
            <a:ext cx="6970101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Narrow" panose="020B0606020202030204" pitchFamily="34" charset="0"/>
              </a:rPr>
              <a:t>Cloud</a:t>
            </a:r>
            <a:r>
              <a:rPr sz="3200" b="1" spc="-15" dirty="0">
                <a:latin typeface="Arial Narrow" panose="020B0606020202030204" pitchFamily="34" charset="0"/>
              </a:rPr>
              <a:t> </a:t>
            </a:r>
            <a:r>
              <a:rPr sz="3200" b="1" dirty="0">
                <a:latin typeface="Arial Narrow" panose="020B0606020202030204" pitchFamily="34" charset="0"/>
              </a:rPr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319055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5524" y="905146"/>
            <a:ext cx="5001322" cy="5130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Narrow" panose="020B0606020202030204" pitchFamily="34" charset="0"/>
              </a:rPr>
              <a:t>Basic</a:t>
            </a:r>
            <a:r>
              <a:rPr sz="3200" b="1" spc="-50" dirty="0">
                <a:latin typeface="Arial Narrow" panose="020B0606020202030204" pitchFamily="34" charset="0"/>
              </a:rPr>
              <a:t> </a:t>
            </a:r>
            <a:r>
              <a:rPr sz="3200" b="1" dirty="0">
                <a:latin typeface="Arial Narrow" panose="020B0606020202030204" pitchFamily="34" charset="0"/>
              </a:rPr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280" y="1925158"/>
            <a:ext cx="9420922" cy="300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288" marR="5080" indent="-255588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There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are certain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services and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models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working behind the  scene making the cloud computing feasible and accessible 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to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end users. </a:t>
            </a:r>
            <a:endParaRPr lang="en-US" sz="2400" spc="-5" dirty="0">
              <a:latin typeface="Arial Narrow" panose="020B0606020202030204" pitchFamily="34" charset="0"/>
              <a:cs typeface="Times New Roman"/>
            </a:endParaRPr>
          </a:p>
          <a:p>
            <a:pPr marL="268288" marR="5080" indent="-255588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Following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are the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working models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for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cloud  computing:</a:t>
            </a:r>
            <a:endParaRPr sz="2400" dirty="0">
              <a:latin typeface="Arial Narrow" panose="020B0606020202030204" pitchFamily="34" charset="0"/>
              <a:cs typeface="Times New Roman"/>
            </a:endParaRPr>
          </a:p>
          <a:p>
            <a:pPr marL="877570" lvl="1" indent="-407670">
              <a:lnSpc>
                <a:spcPct val="150000"/>
              </a:lnSpc>
              <a:spcBef>
                <a:spcPts val="2100"/>
              </a:spcBef>
              <a:buClr>
                <a:srgbClr val="000000"/>
              </a:buClr>
              <a:buAutoNum type="arabicPeriod"/>
              <a:tabLst>
                <a:tab pos="421005" algn="l"/>
              </a:tabLst>
            </a:pPr>
            <a:r>
              <a:rPr sz="2400" b="1" dirty="0">
                <a:latin typeface="Arial Narrow" panose="020B0606020202030204" pitchFamily="34" charset="0"/>
                <a:cs typeface="Times New Roman"/>
              </a:rPr>
              <a:t>Deployment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 Models</a:t>
            </a:r>
            <a:endParaRPr sz="2400" b="1" dirty="0">
              <a:latin typeface="Arial Narrow" panose="020B0606020202030204" pitchFamily="34" charset="0"/>
              <a:cs typeface="Times New Roman"/>
            </a:endParaRPr>
          </a:p>
          <a:p>
            <a:pPr marL="877570" lvl="1" indent="-407670">
              <a:lnSpc>
                <a:spcPct val="150000"/>
              </a:lnSpc>
              <a:buClr>
                <a:srgbClr val="000000"/>
              </a:buClr>
              <a:buAutoNum type="arabicPeriod"/>
              <a:tabLst>
                <a:tab pos="421005" algn="l"/>
              </a:tabLst>
            </a:pPr>
            <a:r>
              <a:rPr sz="2400" b="1" dirty="0">
                <a:latin typeface="Arial Narrow" panose="020B0606020202030204" pitchFamily="34" charset="0"/>
                <a:cs typeface="Times New Roman"/>
              </a:rPr>
              <a:t>Service</a:t>
            </a:r>
            <a:r>
              <a:rPr sz="2400" b="1" spc="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Models</a:t>
            </a:r>
            <a:endParaRPr sz="2400" b="1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60377-9780-4286-9EEB-B123A17F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SECA5303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25F7-963A-417F-836D-72B7A7F9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F9D83-7C27-4525-B6DF-1BE002B2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33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610" y="902747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Narrow" panose="020B0606020202030204" pitchFamily="34" charset="0"/>
              </a:rPr>
              <a:t>Deployment</a:t>
            </a:r>
            <a:r>
              <a:rPr sz="3200" b="1" spc="-60" dirty="0">
                <a:latin typeface="Arial Narrow" panose="020B0606020202030204" pitchFamily="34" charset="0"/>
              </a:rPr>
              <a:t> </a:t>
            </a:r>
            <a:r>
              <a:rPr sz="3200" b="1" spc="-10" dirty="0">
                <a:latin typeface="Arial Narrow" panose="020B0606020202030204" pitchFamily="34" charset="0"/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280" y="1990566"/>
            <a:ext cx="4822804" cy="3871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 Narrow" panose="020B0606020202030204" pitchFamily="34" charset="0"/>
                <a:cs typeface="Times New Roman"/>
              </a:rPr>
              <a:t>Deployment models define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the </a:t>
            </a:r>
            <a:r>
              <a:rPr sz="2400" b="1" spc="5" dirty="0">
                <a:latin typeface="Arial Narrow" panose="020B0606020202030204" pitchFamily="34" charset="0"/>
                <a:cs typeface="Times New Roman"/>
              </a:rPr>
              <a:t>type </a:t>
            </a:r>
            <a:r>
              <a:rPr sz="2400" b="1" dirty="0">
                <a:latin typeface="Arial Narrow" panose="020B0606020202030204" pitchFamily="34" charset="0"/>
                <a:cs typeface="Times New Roman"/>
              </a:rPr>
              <a:t>of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access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to the  cloud, </a:t>
            </a:r>
            <a:endParaRPr lang="en-IN" sz="2400" dirty="0">
              <a:latin typeface="Arial Narrow" panose="020B0606020202030204" pitchFamily="34" charset="0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IN" sz="2400" dirty="0">
                <a:latin typeface="Arial Narrow" panose="020B0606020202030204" pitchFamily="34" charset="0"/>
                <a:cs typeface="Times New Roman"/>
              </a:rPr>
              <a:t>    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i.e., how the cloud is located? </a:t>
            </a:r>
            <a:endParaRPr lang="en-IN" sz="2400" dirty="0">
              <a:latin typeface="Arial Narrow" panose="020B0606020202030204" pitchFamily="34" charset="0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sz="2400" dirty="0">
              <a:latin typeface="Arial Narrow" panose="020B0606020202030204" pitchFamily="34" charset="0"/>
              <a:cs typeface="Times New Roman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Arial Narrow" panose="020B0606020202030204" pitchFamily="34" charset="0"/>
                <a:cs typeface="Times New Roman"/>
              </a:rPr>
              <a:t>Cloud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can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have</a:t>
            </a:r>
            <a:r>
              <a:rPr sz="2400" spc="-8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any</a:t>
            </a:r>
            <a:r>
              <a:rPr lang="en-IN" sz="2400" dirty="0">
                <a:latin typeface="Arial Narrow" panose="020B0606020202030204" pitchFamily="34" charset="0"/>
                <a:cs typeface="Times New Roman"/>
              </a:rPr>
              <a:t>one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  of the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four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types of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access: </a:t>
            </a:r>
            <a:endParaRPr lang="en-US" sz="2400" spc="-5" dirty="0">
              <a:latin typeface="Arial Narrow" panose="020B0606020202030204" pitchFamily="34" charset="0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IN" sz="2400" b="1" spc="-5" dirty="0">
                <a:solidFill>
                  <a:srgbClr val="FF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 Narrow" panose="020B0606020202030204" pitchFamily="34" charset="0"/>
                <a:cs typeface="Times New Roman"/>
              </a:rPr>
              <a:t>Public, Private, </a:t>
            </a:r>
            <a:r>
              <a:rPr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/>
              </a:rPr>
              <a:t>Hybrid and  </a:t>
            </a:r>
            <a:r>
              <a:rPr sz="2400" b="1" spc="-5" dirty="0">
                <a:solidFill>
                  <a:srgbClr val="FF0000"/>
                </a:solidFill>
                <a:latin typeface="Arial Narrow" panose="020B0606020202030204" pitchFamily="34" charset="0"/>
                <a:cs typeface="Times New Roman"/>
              </a:rPr>
              <a:t>Community</a:t>
            </a:r>
            <a:endParaRPr sz="2400" b="1" dirty="0">
              <a:solidFill>
                <a:srgbClr val="FF0000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8A15E-CDBC-4CBC-AE66-A673D5D9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953C5-E4C9-4A66-9F8C-DBEF31CE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6E6E22A-964E-4E04-992F-1B75DC6489EE}"/>
              </a:ext>
            </a:extLst>
          </p:cNvPr>
          <p:cNvSpPr/>
          <p:nvPr/>
        </p:nvSpPr>
        <p:spPr>
          <a:xfrm>
            <a:off x="6015889" y="1881352"/>
            <a:ext cx="5848048" cy="3821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62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C0170A3-9FA8-4DF3-9F58-4F579A25E604}"/>
              </a:ext>
            </a:extLst>
          </p:cNvPr>
          <p:cNvSpPr txBox="1">
            <a:spLocks/>
          </p:cNvSpPr>
          <p:nvPr/>
        </p:nvSpPr>
        <p:spPr>
          <a:xfrm>
            <a:off x="3524885" y="361143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Deployment</a:t>
            </a:r>
            <a:r>
              <a:rPr lang="en-IN" sz="3200" b="1" spc="-6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BA276-7693-4180-AC4D-FA2A9564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866410"/>
            <a:ext cx="10115203" cy="52612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49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1E0D5-D76D-4C84-9452-9DDDD6B2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06" y="965200"/>
            <a:ext cx="10348678" cy="5198708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DF55F5B3-82CC-12C8-025F-B8CF71A090A1}"/>
              </a:ext>
            </a:extLst>
          </p:cNvPr>
          <p:cNvSpPr txBox="1">
            <a:spLocks/>
          </p:cNvSpPr>
          <p:nvPr/>
        </p:nvSpPr>
        <p:spPr>
          <a:xfrm>
            <a:off x="3524885" y="361143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Deployment</a:t>
            </a:r>
            <a:r>
              <a:rPr lang="en-IN" sz="3200" b="1" spc="-6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22925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1810C-BC6A-46DD-9475-3048CC9F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9" b="2022"/>
          <a:stretch/>
        </p:blipFill>
        <p:spPr>
          <a:xfrm>
            <a:off x="942081" y="1341120"/>
            <a:ext cx="10136849" cy="483947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2BB6A3A8-83D2-96B6-783D-1FB9595AEFE9}"/>
              </a:ext>
            </a:extLst>
          </p:cNvPr>
          <p:cNvSpPr txBox="1">
            <a:spLocks/>
          </p:cNvSpPr>
          <p:nvPr/>
        </p:nvSpPr>
        <p:spPr>
          <a:xfrm>
            <a:off x="3524885" y="361143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Deployment</a:t>
            </a:r>
            <a:r>
              <a:rPr lang="en-IN" sz="3200" b="1" spc="-6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6495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7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11B38-8A4E-4599-9C95-2803BC9A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08" y="1020588"/>
            <a:ext cx="10101911" cy="513164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8EF5AC64-6159-CB9C-7876-6359CF14A4F0}"/>
              </a:ext>
            </a:extLst>
          </p:cNvPr>
          <p:cNvSpPr txBox="1">
            <a:spLocks/>
          </p:cNvSpPr>
          <p:nvPr/>
        </p:nvSpPr>
        <p:spPr>
          <a:xfrm>
            <a:off x="3524885" y="361143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Deployment</a:t>
            </a:r>
            <a:r>
              <a:rPr lang="en-IN" sz="3200" b="1" spc="-6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67507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725" y="1819257"/>
            <a:ext cx="9983758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1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/>
              </a:rPr>
              <a:t>PUBLIC CLOUD : </a:t>
            </a:r>
            <a:r>
              <a:rPr sz="20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/>
              </a:rPr>
              <a:t>The Public Cloud allows systems and services to be  </a:t>
            </a:r>
            <a:r>
              <a:rPr sz="2000" b="1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/>
              </a:rPr>
              <a:t>easily accessible </a:t>
            </a:r>
            <a:r>
              <a:rPr sz="20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imes New Roman"/>
              </a:rPr>
              <a:t>to the general public. Public cloud may be less secure because  of its openness, e.g., e-mail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725" y="2784789"/>
            <a:ext cx="9983758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10" dirty="0">
                <a:latin typeface="Arial Narrow" panose="020B0606020202030204" pitchFamily="34" charset="0"/>
                <a:cs typeface="Times New Roman"/>
              </a:rPr>
              <a:t>PRIVATE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CLOUD </a:t>
            </a:r>
            <a:r>
              <a:rPr b="1" dirty="0">
                <a:latin typeface="Arial Narrow" panose="020B0606020202030204" pitchFamily="34" charset="0"/>
                <a:cs typeface="Times New Roman"/>
              </a:rPr>
              <a:t>: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The </a:t>
            </a:r>
            <a:r>
              <a:rPr sz="2000" b="1" dirty="0">
                <a:latin typeface="Arial Narrow" panose="020B0606020202030204" pitchFamily="34" charset="0"/>
                <a:cs typeface="Times New Roman"/>
              </a:rPr>
              <a:t>Private Cloud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allows </a:t>
            </a:r>
            <a:r>
              <a:rPr sz="2000" spc="-10" dirty="0">
                <a:latin typeface="Arial Narrow" panose="020B0606020202030204" pitchFamily="34" charset="0"/>
                <a:cs typeface="Times New Roman"/>
              </a:rPr>
              <a:t>systems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and services to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be  </a:t>
            </a:r>
            <a:r>
              <a:rPr sz="2000" b="1" spc="-5" dirty="0">
                <a:latin typeface="Arial Narrow" panose="020B0606020202030204" pitchFamily="34" charset="0"/>
                <a:cs typeface="Times New Roman"/>
              </a:rPr>
              <a:t>accessible within </a:t>
            </a:r>
            <a:r>
              <a:rPr sz="2000" b="1" dirty="0">
                <a:latin typeface="Arial Narrow" panose="020B0606020202030204" pitchFamily="34" charset="0"/>
                <a:cs typeface="Times New Roman"/>
              </a:rPr>
              <a:t>an </a:t>
            </a:r>
            <a:r>
              <a:rPr sz="2000" b="1" spc="-5" dirty="0">
                <a:latin typeface="Arial Narrow" panose="020B0606020202030204" pitchFamily="34" charset="0"/>
                <a:cs typeface="Times New Roman"/>
              </a:rPr>
              <a:t>organization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.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It offers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increased security because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of </a:t>
            </a:r>
            <a:r>
              <a:rPr sz="2000" spc="-10" dirty="0">
                <a:latin typeface="Arial Narrow" panose="020B0606020202030204" pitchFamily="34" charset="0"/>
                <a:cs typeface="Times New Roman"/>
              </a:rPr>
              <a:t>its 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private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nature</a:t>
            </a:r>
            <a:endParaRPr lang="en-IN" sz="2000" spc="-5" dirty="0">
              <a:latin typeface="Arial Narrow" panose="020B0606020202030204" pitchFamily="34" charset="0"/>
              <a:cs typeface="Times New Roman"/>
            </a:endParaRPr>
          </a:p>
          <a:p>
            <a:pPr marL="3556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000" dirty="0">
              <a:latin typeface="Arial Narrow" panose="020B0606020202030204" pitchFamily="34" charset="0"/>
              <a:cs typeface="Times New Roman"/>
            </a:endParaRPr>
          </a:p>
          <a:p>
            <a:pPr marL="355600" marR="290830" indent="-342900" algn="just">
              <a:buFont typeface="Arial" panose="020B0604020202020204" pitchFamily="34" charset="0"/>
              <a:buChar char="•"/>
            </a:pP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COMMUNITY CLOUD </a:t>
            </a:r>
            <a:r>
              <a:rPr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: </a:t>
            </a:r>
            <a:r>
              <a:rPr sz="2000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The </a:t>
            </a:r>
            <a:r>
              <a:rPr sz="20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Community Cloud </a:t>
            </a:r>
            <a:r>
              <a:rPr sz="2000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allows </a:t>
            </a:r>
            <a:r>
              <a:rPr sz="2000" spc="-10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systems </a:t>
            </a:r>
            <a:r>
              <a:rPr sz="2000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and  </a:t>
            </a:r>
            <a:r>
              <a:rPr sz="2000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services </a:t>
            </a:r>
            <a:r>
              <a:rPr sz="2000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to </a:t>
            </a:r>
            <a:r>
              <a:rPr sz="20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be </a:t>
            </a:r>
            <a:r>
              <a:rPr sz="20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accessible </a:t>
            </a:r>
            <a:r>
              <a:rPr sz="20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by group of</a:t>
            </a:r>
            <a:r>
              <a:rPr sz="2000" b="1" spc="2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organizations</a:t>
            </a:r>
            <a:endParaRPr lang="en-IN" sz="2000" b="1" spc="-5" dirty="0">
              <a:solidFill>
                <a:srgbClr val="C00000"/>
              </a:solidFill>
              <a:latin typeface="Arial Narrow" panose="020B0606020202030204" pitchFamily="34" charset="0"/>
              <a:cs typeface="Times New Roman"/>
            </a:endParaRPr>
          </a:p>
          <a:p>
            <a:pPr marL="355600" marR="290830" indent="-342900" algn="just">
              <a:buFont typeface="Arial" panose="020B0604020202020204" pitchFamily="34" charset="0"/>
              <a:buChar char="•"/>
            </a:pPr>
            <a:endParaRPr sz="2000" b="1" dirty="0">
              <a:latin typeface="Arial Narrow" panose="020B0606020202030204" pitchFamily="34" charset="0"/>
              <a:cs typeface="Times New Roman"/>
            </a:endParaRPr>
          </a:p>
          <a:p>
            <a:pPr marL="355600" marR="258445" indent="-342900" algn="just">
              <a:buFont typeface="Arial" panose="020B0604020202020204" pitchFamily="34" charset="0"/>
              <a:buChar char="•"/>
            </a:pP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HYBRID CLOUD </a:t>
            </a:r>
            <a:r>
              <a:rPr b="1" dirty="0">
                <a:latin typeface="Arial Narrow" panose="020B0606020202030204" pitchFamily="34" charset="0"/>
                <a:cs typeface="Times New Roman"/>
              </a:rPr>
              <a:t>: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The </a:t>
            </a:r>
            <a:r>
              <a:rPr sz="2000" b="1" dirty="0">
                <a:latin typeface="Arial Narrow" panose="020B0606020202030204" pitchFamily="34" charset="0"/>
                <a:cs typeface="Times New Roman"/>
              </a:rPr>
              <a:t>Hybrid Cloud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is </a:t>
            </a:r>
            <a:r>
              <a:rPr sz="2000" spc="-10" dirty="0">
                <a:latin typeface="Arial Narrow" panose="020B0606020202030204" pitchFamily="34" charset="0"/>
                <a:cs typeface="Times New Roman"/>
              </a:rPr>
              <a:t>mixture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of public and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private 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cloud. However,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the </a:t>
            </a:r>
            <a:r>
              <a:rPr sz="2000" b="1" spc="-5" dirty="0">
                <a:latin typeface="Arial Narrow" panose="020B0606020202030204" pitchFamily="34" charset="0"/>
                <a:cs typeface="Times New Roman"/>
              </a:rPr>
              <a:t>critical activities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are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performed using </a:t>
            </a:r>
            <a:r>
              <a:rPr sz="2000" b="1" spc="-5" dirty="0">
                <a:latin typeface="Arial Narrow" panose="020B0606020202030204" pitchFamily="34" charset="0"/>
                <a:cs typeface="Times New Roman"/>
              </a:rPr>
              <a:t>private </a:t>
            </a:r>
            <a:r>
              <a:rPr sz="2000" b="1" dirty="0">
                <a:latin typeface="Arial Narrow" panose="020B0606020202030204" pitchFamily="34" charset="0"/>
                <a:cs typeface="Times New Roman"/>
              </a:rPr>
              <a:t>cloud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while 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the </a:t>
            </a:r>
            <a:r>
              <a:rPr sz="2000" b="1" spc="-5" dirty="0">
                <a:latin typeface="Arial Narrow" panose="020B0606020202030204" pitchFamily="34" charset="0"/>
                <a:cs typeface="Times New Roman"/>
              </a:rPr>
              <a:t>non-critical activities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are 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performed </a:t>
            </a:r>
            <a:r>
              <a:rPr sz="2000" dirty="0">
                <a:latin typeface="Arial Narrow" panose="020B0606020202030204" pitchFamily="34" charset="0"/>
                <a:cs typeface="Times New Roman"/>
              </a:rPr>
              <a:t>using </a:t>
            </a:r>
            <a:r>
              <a:rPr sz="2000" b="1" spc="-5" dirty="0">
                <a:latin typeface="Arial Narrow" panose="020B0606020202030204" pitchFamily="34" charset="0"/>
                <a:cs typeface="Times New Roman"/>
              </a:rPr>
              <a:t>public</a:t>
            </a:r>
            <a:r>
              <a:rPr sz="2000" b="1" spc="5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dirty="0">
                <a:latin typeface="Arial Narrow" panose="020B0606020202030204" pitchFamily="34" charset="0"/>
                <a:cs typeface="Times New Roman"/>
              </a:rPr>
              <a:t>cloud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C0170A3-9FA8-4DF3-9F58-4F579A25E604}"/>
              </a:ext>
            </a:extLst>
          </p:cNvPr>
          <p:cNvSpPr txBox="1">
            <a:spLocks/>
          </p:cNvSpPr>
          <p:nvPr/>
        </p:nvSpPr>
        <p:spPr>
          <a:xfrm>
            <a:off x="1228725" y="714010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latin typeface="Arial Narrow" panose="020B0606020202030204" pitchFamily="34" charset="0"/>
              </a:rPr>
              <a:t>Deployment</a:t>
            </a:r>
            <a:r>
              <a:rPr lang="en-IN" sz="3200" b="1" spc="-60" dirty="0"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latin typeface="Arial Narrow" panose="020B060602020203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04030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93800" y="1898226"/>
            <a:ext cx="10104120" cy="3613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sz="2400" b="1" spc="-5" dirty="0">
                <a:latin typeface="Arial Narrow" panose="020B0606020202030204" pitchFamily="34" charset="0"/>
                <a:cs typeface="Times New Roman"/>
              </a:rPr>
              <a:t>Service </a:t>
            </a:r>
            <a:r>
              <a:rPr lang="en-US" sz="2400" b="1" dirty="0">
                <a:latin typeface="Arial Narrow" panose="020B0606020202030204" pitchFamily="34" charset="0"/>
                <a:cs typeface="Times New Roman"/>
              </a:rPr>
              <a:t>Models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are the </a:t>
            </a: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reference models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on </a:t>
            </a: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which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the  </a:t>
            </a:r>
            <a:r>
              <a:rPr lang="en-US" sz="2400" b="1" spc="-5" dirty="0">
                <a:latin typeface="Arial Narrow" panose="020B0606020202030204" pitchFamily="34" charset="0"/>
                <a:cs typeface="Times New Roman"/>
              </a:rPr>
              <a:t>Cloud Computing </a:t>
            </a:r>
            <a:r>
              <a:rPr lang="en-US" sz="2400" b="1" dirty="0">
                <a:latin typeface="Arial Narrow" panose="020B0606020202030204" pitchFamily="34" charset="0"/>
                <a:cs typeface="Times New Roman"/>
              </a:rPr>
              <a:t>is based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. 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US" sz="2400" dirty="0">
                <a:latin typeface="Arial Narrow" panose="020B0606020202030204" pitchFamily="34" charset="0"/>
                <a:cs typeface="Times New Roman"/>
              </a:rPr>
              <a:t>These can be categorized  into three </a:t>
            </a: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basic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service </a:t>
            </a: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models </a:t>
            </a:r>
            <a:r>
              <a:rPr lang="en-US" sz="2400" dirty="0">
                <a:latin typeface="Arial Narrow" panose="020B0606020202030204" pitchFamily="34" charset="0"/>
                <a:cs typeface="Times New Roman"/>
              </a:rPr>
              <a:t>as </a:t>
            </a:r>
            <a:r>
              <a:rPr lang="en-US" sz="2400" spc="-5" dirty="0">
                <a:latin typeface="Arial Narrow" panose="020B0606020202030204" pitchFamily="34" charset="0"/>
                <a:cs typeface="Times New Roman"/>
              </a:rPr>
              <a:t>listed </a:t>
            </a:r>
            <a:r>
              <a:rPr lang="en-US" sz="2400" spc="5" dirty="0">
                <a:latin typeface="Arial Narrow" panose="020B0606020202030204" pitchFamily="34" charset="0"/>
                <a:cs typeface="Times New Roman"/>
              </a:rPr>
              <a:t>below:</a:t>
            </a:r>
          </a:p>
          <a:p>
            <a:pPr marL="469900" indent="-457200">
              <a:spcBef>
                <a:spcPts val="100"/>
              </a:spcBef>
              <a:buClr>
                <a:srgbClr val="990033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IN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Infrastructure as a Service</a:t>
            </a:r>
            <a:r>
              <a:rPr lang="en-IN" sz="2400" b="1" spc="-3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IN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(IaaS)</a:t>
            </a:r>
            <a:endParaRPr lang="en-IN" sz="2400" dirty="0">
              <a:solidFill>
                <a:srgbClr val="C00000"/>
              </a:solidFill>
              <a:latin typeface="Arial Narrow" panose="020B0606020202030204" pitchFamily="34" charset="0"/>
              <a:cs typeface="Times New Roman"/>
            </a:endParaRPr>
          </a:p>
          <a:p>
            <a:pPr marL="514350" indent="-514350">
              <a:spcBef>
                <a:spcPts val="35"/>
              </a:spcBef>
              <a:buClr>
                <a:srgbClr val="990033"/>
              </a:buClr>
              <a:buFont typeface="+mj-lt"/>
              <a:buAutoNum type="arabicPeriod"/>
            </a:pPr>
            <a:endParaRPr lang="en-IN" sz="2800" dirty="0">
              <a:solidFill>
                <a:srgbClr val="C00000"/>
              </a:solidFill>
              <a:latin typeface="Arial Narrow" panose="020B0606020202030204" pitchFamily="34" charset="0"/>
              <a:cs typeface="Times New Roman"/>
            </a:endParaRPr>
          </a:p>
          <a:p>
            <a:pPr marL="469900" indent="-457200">
              <a:buClr>
                <a:srgbClr val="990033"/>
              </a:buClr>
              <a:buFont typeface="+mj-lt"/>
              <a:buAutoNum type="arabicPeriod"/>
              <a:tabLst>
                <a:tab pos="420370" algn="l"/>
              </a:tabLst>
            </a:pPr>
            <a:r>
              <a:rPr lang="en-IN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Platform as a Service</a:t>
            </a:r>
            <a:r>
              <a:rPr lang="en-IN" sz="2400" b="1" spc="1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IN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(PaaS)</a:t>
            </a:r>
            <a:endParaRPr lang="en-IN" sz="2400" dirty="0">
              <a:solidFill>
                <a:srgbClr val="C00000"/>
              </a:solidFill>
              <a:latin typeface="Arial Narrow" panose="020B0606020202030204" pitchFamily="34" charset="0"/>
              <a:cs typeface="Times New Roman"/>
            </a:endParaRPr>
          </a:p>
          <a:p>
            <a:pPr marL="514350" indent="-514350">
              <a:spcBef>
                <a:spcPts val="45"/>
              </a:spcBef>
              <a:buClr>
                <a:srgbClr val="990033"/>
              </a:buClr>
              <a:buFont typeface="+mj-lt"/>
              <a:buAutoNum type="arabicPeriod"/>
            </a:pPr>
            <a:endParaRPr lang="en-IN" sz="2800" dirty="0">
              <a:solidFill>
                <a:srgbClr val="C00000"/>
              </a:solidFill>
              <a:latin typeface="Arial Narrow" panose="020B0606020202030204" pitchFamily="34" charset="0"/>
              <a:cs typeface="Times New Roman"/>
            </a:endParaRPr>
          </a:p>
          <a:p>
            <a:pPr marL="469900" indent="-457200">
              <a:buClr>
                <a:srgbClr val="990033"/>
              </a:buClr>
              <a:buFont typeface="+mj-lt"/>
              <a:buAutoNum type="arabicPeriod"/>
              <a:tabLst>
                <a:tab pos="420370" algn="l"/>
              </a:tabLst>
            </a:pPr>
            <a:r>
              <a:rPr lang="en-IN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Software as a Service</a:t>
            </a:r>
            <a:r>
              <a:rPr lang="en-IN"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IN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(SaaS)</a:t>
            </a:r>
            <a:endParaRPr lang="en-IN" sz="2400" dirty="0">
              <a:solidFill>
                <a:srgbClr val="C00000"/>
              </a:solidFill>
              <a:latin typeface="Arial Narrow" panose="020B0606020202030204" pitchFamily="34" charset="0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n-US" sz="24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35E21-1ED3-4659-BA26-964C3140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SECA5303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C0170A3-9FA8-4DF3-9F58-4F579A25E604}"/>
              </a:ext>
            </a:extLst>
          </p:cNvPr>
          <p:cNvSpPr txBox="1">
            <a:spLocks/>
          </p:cNvSpPr>
          <p:nvPr/>
        </p:nvSpPr>
        <p:spPr>
          <a:xfrm>
            <a:off x="3524885" y="457201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latin typeface="Arial Narrow" panose="020B0606020202030204" pitchFamily="34" charset="0"/>
              </a:rPr>
              <a:t>Service</a:t>
            </a:r>
            <a:r>
              <a:rPr lang="en-IN" sz="3200" b="1" spc="-60" dirty="0"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latin typeface="Arial Narrow" panose="020B060602020203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51161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C0170A3-9FA8-4DF3-9F58-4F579A25E604}"/>
              </a:ext>
            </a:extLst>
          </p:cNvPr>
          <p:cNvSpPr txBox="1">
            <a:spLocks/>
          </p:cNvSpPr>
          <p:nvPr/>
        </p:nvSpPr>
        <p:spPr>
          <a:xfrm>
            <a:off x="3524885" y="457201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Service</a:t>
            </a:r>
            <a:r>
              <a:rPr lang="en-IN" sz="3200" b="1" spc="-6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BF8FB-1A14-443E-8296-D6AFB8BE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0" y="1188768"/>
            <a:ext cx="10528720" cy="5039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6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BF8FB-1A14-443E-8296-D6AFB8BE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14" y="1626020"/>
            <a:ext cx="9137960" cy="4373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74D0B-620B-48AB-BCE6-2BEED0EA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6"/>
          <a:stretch/>
        </p:blipFill>
        <p:spPr>
          <a:xfrm>
            <a:off x="728675" y="1064409"/>
            <a:ext cx="10493189" cy="516742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1ABD44F-9D1A-4AE5-E945-1E6B3F0FCC81}"/>
              </a:ext>
            </a:extLst>
          </p:cNvPr>
          <p:cNvSpPr txBox="1">
            <a:spLocks/>
          </p:cNvSpPr>
          <p:nvPr/>
        </p:nvSpPr>
        <p:spPr>
          <a:xfrm>
            <a:off x="3524885" y="457201"/>
            <a:ext cx="514223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0033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Service</a:t>
            </a:r>
            <a:r>
              <a:rPr lang="en-IN" sz="3200" b="1" spc="-6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3200" b="1" spc="-10" dirty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18114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347798"/>
            <a:ext cx="8216348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Infrastructure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br>
              <a:rPr lang="en-IN"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(IaaS)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280" y="1863090"/>
            <a:ext cx="10190922" cy="2964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IaaS </a:t>
            </a:r>
            <a:r>
              <a:rPr sz="2400" spc="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is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the </a:t>
            </a:r>
            <a:r>
              <a:rPr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delivery of technology infrastructure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an on 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demand scalable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service.</a:t>
            </a:r>
          </a:p>
          <a:p>
            <a:pPr marL="12700" marR="50800" algn="just">
              <a:spcBef>
                <a:spcPts val="590"/>
              </a:spcBef>
            </a:pPr>
            <a:r>
              <a:rPr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IaaS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provides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access </a:t>
            </a:r>
            <a:r>
              <a:rPr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fundamental resources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such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as  physical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machines,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virtual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machines,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virtual storage,</a:t>
            </a:r>
            <a:r>
              <a:rPr sz="2400" spc="-2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etc.</a:t>
            </a:r>
          </a:p>
          <a:p>
            <a:pPr marL="12700" algn="just">
              <a:buClr>
                <a:srgbClr val="4E80BC"/>
              </a:buClr>
              <a:buSzPct val="96153"/>
              <a:buFont typeface="Arial"/>
              <a:buChar char="•"/>
              <a:tabLst>
                <a:tab pos="129539" algn="l"/>
              </a:tabLst>
            </a:pPr>
            <a:endParaRPr lang="en-US" sz="26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79388" indent="-166688" algn="just">
              <a:buClr>
                <a:srgbClr val="4E80BC"/>
              </a:buClr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Usually </a:t>
            </a:r>
            <a:r>
              <a:rPr sz="26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billed based </a:t>
            </a: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on</a:t>
            </a:r>
            <a:r>
              <a:rPr sz="2600" spc="3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usage</a:t>
            </a:r>
          </a:p>
          <a:p>
            <a:pPr marL="179388" indent="-166688" algn="just">
              <a:spcBef>
                <a:spcPts val="650"/>
              </a:spcBef>
              <a:buClr>
                <a:srgbClr val="4E80BC"/>
              </a:buClr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Usually </a:t>
            </a:r>
            <a:r>
              <a:rPr sz="26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multi tenant virtualized</a:t>
            </a:r>
            <a:r>
              <a:rPr sz="2600" spc="2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6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environment</a:t>
            </a:r>
            <a:endParaRPr sz="26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79388" marR="79375" indent="-166688" algn="just">
              <a:spcBef>
                <a:spcPts val="640"/>
              </a:spcBef>
              <a:buClr>
                <a:srgbClr val="4E80BC"/>
              </a:buClr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Can be coupled with </a:t>
            </a:r>
            <a:r>
              <a:rPr sz="26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Managed Services for OS </a:t>
            </a: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and  </a:t>
            </a:r>
            <a:r>
              <a:rPr sz="26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application </a:t>
            </a:r>
            <a:r>
              <a:rPr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support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1716-6214-4F54-A914-9D9A383C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9716-A39D-4D14-9CA1-2C9CA384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56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335D0-42D5-4B0E-A20E-3665DF10D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6" b="1545"/>
          <a:stretch/>
        </p:blipFill>
        <p:spPr>
          <a:xfrm>
            <a:off x="1097281" y="1157054"/>
            <a:ext cx="10153816" cy="5025085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ACF174C-4240-1FE7-1AFD-29D58F727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5280" y="177006"/>
            <a:ext cx="8216348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Infrastructure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br>
              <a:rPr lang="en-IN"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87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29559" y="2567914"/>
            <a:ext cx="3437283" cy="197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8660" y="5050790"/>
            <a:ext cx="1568450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5910" y="2261870"/>
            <a:ext cx="3047999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543800" y="4932679"/>
            <a:ext cx="1638300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891" y="2686051"/>
            <a:ext cx="1219200" cy="121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3800" y="3557271"/>
            <a:ext cx="1181100" cy="695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41C7A3B-7541-4BF9-AD5E-EEA3C0C8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6098EAB-4175-4919-B6BC-65965DE0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616A59A1-8345-213D-6D26-4C50B8BB56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5280" y="177006"/>
            <a:ext cx="8216348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Infrastructure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br>
              <a:rPr lang="en-IN"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IN" sz="3200" b="1" spc="-5" dirty="0">
                <a:solidFill>
                  <a:schemeClr val="tx1"/>
                </a:solidFill>
                <a:latin typeface="Arial Narrow" panose="020B0606020202030204" pitchFamily="34" charset="0"/>
              </a:rPr>
              <a:t>Examples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3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0" y="426974"/>
            <a:ext cx="5581650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Arial Narrow" panose="020B0606020202030204" pitchFamily="34" charset="0"/>
              </a:rPr>
              <a:t>Platform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sz="3200" b="1" spc="-5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br>
              <a:rPr lang="en-IN" sz="3200" b="1" spc="-50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(PaaS)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9360" y="2135329"/>
            <a:ext cx="9983123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0" algn="just"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PaaS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provides the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runtime environment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for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applications, 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development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&amp;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deployment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tools, etc.</a:t>
            </a:r>
          </a:p>
          <a:p>
            <a:pPr algn="just">
              <a:spcBef>
                <a:spcPts val="5"/>
              </a:spcBef>
            </a:pPr>
            <a:endParaRPr sz="25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2700" marR="172085" algn="just">
              <a:tabLst>
                <a:tab pos="824865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PaaS	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provides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all of the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facilities </a:t>
            </a:r>
            <a:r>
              <a:rPr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required to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support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the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complete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life cycle of building and delivering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web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applications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and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services entirely from the</a:t>
            </a:r>
            <a:r>
              <a:rPr sz="2400" spc="-4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Internet.</a:t>
            </a:r>
          </a:p>
          <a:p>
            <a:pPr algn="just">
              <a:spcBef>
                <a:spcPts val="5"/>
              </a:spcBef>
            </a:pPr>
            <a:endParaRPr sz="25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2700" marR="5080" algn="just"/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Typically applications </a:t>
            </a:r>
            <a:r>
              <a:rPr sz="2400" spc="-1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must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be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developed with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 particular 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platform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in</a:t>
            </a:r>
            <a:r>
              <a:rPr sz="2400" spc="-3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mind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268288" indent="-255588" algn="just"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Multi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tenant</a:t>
            </a:r>
            <a:r>
              <a:rPr sz="2400" spc="1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environments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268288" indent="-255588" algn="just"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Highly scalable multi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tier</a:t>
            </a:r>
            <a:r>
              <a:rPr sz="2400" spc="3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architecture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35B0-98FF-460C-ACC5-83C3D2BF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097F3-91B8-4DAE-ACA9-196175D7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556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0582B-4DB0-4657-8B48-6D3F1742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897464"/>
            <a:ext cx="10424160" cy="5372583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399E1253-4A46-6BC1-9DA7-967C681A8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9360" y="426974"/>
            <a:ext cx="5581650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Arial Narrow" panose="020B0606020202030204" pitchFamily="34" charset="0"/>
              </a:rPr>
              <a:t>Platform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sz="3200" b="1" spc="-5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br>
              <a:rPr lang="en-IN" sz="3200" b="1" spc="-50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848361"/>
            <a:ext cx="61595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Narrow" panose="020B0606020202030204" pitchFamily="34" charset="0"/>
              </a:rPr>
              <a:t>Do </a:t>
            </a:r>
            <a:r>
              <a:rPr sz="3200" b="1" dirty="0">
                <a:latin typeface="Arial Narrow" panose="020B0606020202030204" pitchFamily="34" charset="0"/>
              </a:rPr>
              <a:t>you Use the</a:t>
            </a:r>
            <a:r>
              <a:rPr sz="3200" b="1" spc="-85" dirty="0">
                <a:latin typeface="Arial Narrow" panose="020B0606020202030204" pitchFamily="34" charset="0"/>
              </a:rPr>
              <a:t> </a:t>
            </a:r>
            <a:r>
              <a:rPr sz="3200" b="1" spc="-5" dirty="0">
                <a:latin typeface="Arial Narrow" panose="020B0606020202030204" pitchFamily="34" charset="0"/>
              </a:rPr>
              <a:t>Cloud?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B274147-78F8-4B04-9981-84279D7B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FF496B3-A9F9-4E69-9635-995DA4CA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73019" y="2059090"/>
            <a:ext cx="2468880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83120" y="4781550"/>
            <a:ext cx="193040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4549" y="2059090"/>
            <a:ext cx="2381862" cy="52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0730" y="3124200"/>
            <a:ext cx="2313939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5100" y="5214620"/>
            <a:ext cx="2514600" cy="402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5100" y="3425190"/>
            <a:ext cx="1447800" cy="1226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4D2EBB-A2D6-493A-A7EF-8BE3C01F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4CAD30-CD58-4625-9F95-9AC697B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1C2482A-64F3-CC67-2463-17FE41FB8B43}"/>
              </a:ext>
            </a:extLst>
          </p:cNvPr>
          <p:cNvSpPr txBox="1">
            <a:spLocks/>
          </p:cNvSpPr>
          <p:nvPr/>
        </p:nvSpPr>
        <p:spPr>
          <a:xfrm>
            <a:off x="1229360" y="426974"/>
            <a:ext cx="5581650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10" dirty="0">
                <a:solidFill>
                  <a:srgbClr val="C00000"/>
                </a:solidFill>
                <a:latin typeface="Arial Narrow" panose="020B0606020202030204" pitchFamily="34" charset="0"/>
              </a:rPr>
              <a:t>Platform </a:t>
            </a:r>
            <a:r>
              <a:rPr lang="en-IN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lang="en-IN"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lang="en-IN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br>
              <a:rPr lang="en-IN" sz="3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IN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100273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359" y="462934"/>
            <a:ext cx="5556885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Software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sz="3200" b="1" spc="-105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br>
              <a:rPr lang="en-IN" sz="3200" b="1" spc="-105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(SaaS)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4359" y="2028214"/>
            <a:ext cx="9480205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SaaS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model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allows </a:t>
            </a:r>
            <a:r>
              <a:rPr sz="2400" b="1" spc="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use software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applications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service 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to end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users.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algn="just">
              <a:spcBef>
                <a:spcPts val="5"/>
              </a:spcBef>
            </a:pPr>
            <a:endParaRPr sz="2500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2700" marR="360045" algn="just"/>
            <a:r>
              <a:rPr sz="2400" b="1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SaaS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is a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software </a:t>
            </a:r>
            <a:r>
              <a:rPr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delivery </a:t>
            </a:r>
            <a:r>
              <a:rPr sz="2400" b="1" spc="-5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methodology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that provides 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licensed multi-tenant access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to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software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and its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functions  remotely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as a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Web-based</a:t>
            </a:r>
            <a:r>
              <a:rPr sz="2400" spc="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service.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4470" y="4177029"/>
            <a:ext cx="1327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548DD4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dirty="0">
                <a:solidFill>
                  <a:srgbClr val="548DD4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dirty="0">
                <a:solidFill>
                  <a:srgbClr val="548DD4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4191000"/>
            <a:ext cx="62865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Usually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billed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based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on </a:t>
            </a:r>
            <a:r>
              <a:rPr sz="2400" spc="-5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usage  </a:t>
            </a:r>
            <a:endParaRPr lang="en-US" sz="2400" spc="-5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2700" marR="5080" algn="just">
              <a:spcBef>
                <a:spcPts val="100"/>
              </a:spcBef>
            </a:pPr>
            <a:r>
              <a:rPr sz="2400" spc="-5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Usually 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multi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tenant </a:t>
            </a:r>
            <a:r>
              <a:rPr sz="2400" spc="-5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environment  </a:t>
            </a:r>
            <a:endParaRPr lang="en-US" sz="2400" spc="-5" dirty="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  <a:p>
            <a:pPr marL="12700" marR="5080" algn="just">
              <a:spcBef>
                <a:spcPts val="100"/>
              </a:spcBef>
            </a:pPr>
            <a:r>
              <a:rPr sz="240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Highly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scalable</a:t>
            </a:r>
            <a:r>
              <a:rPr sz="2400" spc="-5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/>
              </a:rPr>
              <a:t>architecture</a:t>
            </a:r>
            <a:endParaRPr sz="2400">
              <a:solidFill>
                <a:srgbClr val="002060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FC4813-8E1E-4037-8EDA-8AB659C8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15ACA7-FC89-457C-AD92-243CAE93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8002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1FE70-1902-43B0-B1E1-56BEBDDE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91A6-0208-4AED-AFEF-633BEB4A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E8925-67D4-462F-85F7-DE3EE468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006981"/>
            <a:ext cx="10231120" cy="514894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2AEC93DF-ECAD-918A-6D4E-CF922E5C5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3520" y="561435"/>
            <a:ext cx="558165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10" dirty="0">
                <a:solidFill>
                  <a:srgbClr val="C00000"/>
                </a:solidFill>
                <a:latin typeface="Arial Narrow" panose="020B0606020202030204" pitchFamily="34" charset="0"/>
              </a:rPr>
              <a:t>Software</a:t>
            </a:r>
            <a:r>
              <a:rPr sz="3200" b="1" spc="-1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sz="3200" b="1" spc="-5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2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67591" y="2025015"/>
            <a:ext cx="2380637" cy="73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257" y="2902895"/>
            <a:ext cx="1657855" cy="1741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6144" y="4783102"/>
            <a:ext cx="3220079" cy="1381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6559" y="2048970"/>
            <a:ext cx="2240280" cy="659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5980" y="5354320"/>
            <a:ext cx="1362709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9383" y="3516178"/>
            <a:ext cx="1863918" cy="630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774337-4061-4F6A-B1CA-DB0DD3D9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F3F2FB-6382-47BB-9313-0133E575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C09EA68-2226-B74B-AFFE-99F0B9741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359" y="462934"/>
            <a:ext cx="5556885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Software </a:t>
            </a:r>
            <a:r>
              <a:rPr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as a </a:t>
            </a: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sz="3200" b="1" spc="-105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br>
              <a:rPr lang="en-IN" sz="3200" b="1" spc="-105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IN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Examples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49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4D2EBB-A2D6-493A-A7EF-8BE3C01F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4CAD30-CD58-4625-9F95-9AC697B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0816C4-39E6-4C78-BF69-9E2F86FD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71" y="734706"/>
            <a:ext cx="10214057" cy="5388587"/>
          </a:xfrm>
          <a:prstGeom prst="rect">
            <a:avLst/>
          </a:prstGeom>
          <a:ln>
            <a:noFill/>
          </a:ln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01001DB-8222-BAFD-4A51-D07257AFF3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185" y="313827"/>
            <a:ext cx="5556885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Service</a:t>
            </a:r>
            <a:r>
              <a:rPr lang="en-IN" sz="3200" b="1" spc="-5" dirty="0">
                <a:solidFill>
                  <a:srgbClr val="C00000"/>
                </a:solidFill>
                <a:latin typeface="Arial Narrow" panose="020B0606020202030204" pitchFamily="34" charset="0"/>
              </a:rPr>
              <a:t> Models</a:t>
            </a:r>
            <a:endParaRPr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35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D81AB-2F34-4776-A4C8-A99F6A75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 Dept. of ECE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8510-EC03-4034-A681-F4340E82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FEE2-399D-434B-8F85-9D28AD72192B}" type="slidenum">
              <a:rPr lang="en-IN" smtClean="0"/>
              <a:t>35</a:t>
            </a:fld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05D74-1C5E-1BE5-E77F-027D51A5EE6D}"/>
              </a:ext>
            </a:extLst>
          </p:cNvPr>
          <p:cNvSpPr/>
          <p:nvPr/>
        </p:nvSpPr>
        <p:spPr>
          <a:xfrm>
            <a:off x="721360" y="1452880"/>
            <a:ext cx="11186160" cy="65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E0280-6A48-0AEF-D3AD-24C6361A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81" y="110313"/>
            <a:ext cx="7754620" cy="61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8E7E-5D60-4B5B-AFC8-AF0EA9E7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19" y="0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Arial Narrow" panose="020B0606020202030204" pitchFamily="34" charset="0"/>
              </a:rPr>
              <a:t>Essential </a:t>
            </a:r>
            <a:r>
              <a:rPr lang="en-IN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Characteristics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61AF0-6972-4B43-979E-FA1009ED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Dr.M.S.Godwin Premi, Professor, Dept. of 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182D8-5F94-45B4-9AB0-312369E3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09DE-9B58-4804-925A-14C6FE61EE7E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5FBCE1-C779-4320-A851-F817E513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8" b="12444"/>
          <a:stretch/>
        </p:blipFill>
        <p:spPr>
          <a:xfrm>
            <a:off x="1568726" y="1656080"/>
            <a:ext cx="9054547" cy="40436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6B6A13-FE9B-472E-8D18-A6852A3F8AB2}"/>
              </a:ext>
            </a:extLst>
          </p:cNvPr>
          <p:cNvSpPr/>
          <p:nvPr/>
        </p:nvSpPr>
        <p:spPr>
          <a:xfrm>
            <a:off x="1689652" y="3329609"/>
            <a:ext cx="2276061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6C53B-4E30-493F-AA2C-941865F7BD4C}"/>
              </a:ext>
            </a:extLst>
          </p:cNvPr>
          <p:cNvSpPr/>
          <p:nvPr/>
        </p:nvSpPr>
        <p:spPr>
          <a:xfrm>
            <a:off x="2249557" y="4947616"/>
            <a:ext cx="2276061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AE7F90-AAA7-410B-9357-54323147B3CD}"/>
              </a:ext>
            </a:extLst>
          </p:cNvPr>
          <p:cNvSpPr/>
          <p:nvPr/>
        </p:nvSpPr>
        <p:spPr>
          <a:xfrm>
            <a:off x="7795591" y="4956520"/>
            <a:ext cx="2276061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BDA3BC-1597-4756-B9DC-4B2F10487A41}"/>
              </a:ext>
            </a:extLst>
          </p:cNvPr>
          <p:cNvSpPr/>
          <p:nvPr/>
        </p:nvSpPr>
        <p:spPr>
          <a:xfrm>
            <a:off x="8206409" y="3289853"/>
            <a:ext cx="2276061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6B2D6A-125C-48BB-B5E2-5547627D904A}"/>
              </a:ext>
            </a:extLst>
          </p:cNvPr>
          <p:cNvSpPr/>
          <p:nvPr/>
        </p:nvSpPr>
        <p:spPr>
          <a:xfrm>
            <a:off x="6657560" y="2107444"/>
            <a:ext cx="2276061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60E1D5-B4A1-4C99-A01B-40ECBDCA4CA1}"/>
              </a:ext>
            </a:extLst>
          </p:cNvPr>
          <p:cNvSpPr/>
          <p:nvPr/>
        </p:nvSpPr>
        <p:spPr>
          <a:xfrm>
            <a:off x="2249557" y="4729439"/>
            <a:ext cx="2276061" cy="36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Rapid elasticity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51047B-ADE7-4573-B195-E197E46FFA8B}"/>
              </a:ext>
            </a:extLst>
          </p:cNvPr>
          <p:cNvSpPr/>
          <p:nvPr/>
        </p:nvSpPr>
        <p:spPr>
          <a:xfrm>
            <a:off x="7706139" y="4706455"/>
            <a:ext cx="2276061" cy="36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Measured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CF022-4099-4296-E191-33C47F718996}"/>
              </a:ext>
            </a:extLst>
          </p:cNvPr>
          <p:cNvSpPr/>
          <p:nvPr/>
        </p:nvSpPr>
        <p:spPr>
          <a:xfrm>
            <a:off x="10292080" y="1452880"/>
            <a:ext cx="1615440" cy="65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EF70AE-A9CE-9B49-336C-2B771A44F233}"/>
              </a:ext>
            </a:extLst>
          </p:cNvPr>
          <p:cNvSpPr/>
          <p:nvPr/>
        </p:nvSpPr>
        <p:spPr>
          <a:xfrm>
            <a:off x="921419" y="1543882"/>
            <a:ext cx="1615440" cy="65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520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E4A6-5E51-CD52-404F-FD767C31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8429"/>
            <a:ext cx="10058400" cy="1450757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Arial Narrow" panose="020B0606020202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6323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773" y="744562"/>
            <a:ext cx="61595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Narrow" panose="020B0606020202030204" pitchFamily="34" charset="0"/>
              </a:rPr>
              <a:t>Do </a:t>
            </a:r>
            <a:r>
              <a:rPr sz="3200" b="1" dirty="0">
                <a:latin typeface="Arial Narrow" panose="020B0606020202030204" pitchFamily="34" charset="0"/>
              </a:rPr>
              <a:t>you Use the</a:t>
            </a:r>
            <a:r>
              <a:rPr sz="3200" b="1" spc="-85" dirty="0">
                <a:latin typeface="Arial Narrow" panose="020B0606020202030204" pitchFamily="34" charset="0"/>
              </a:rPr>
              <a:t> </a:t>
            </a:r>
            <a:r>
              <a:rPr sz="3200" b="1" spc="-5" dirty="0">
                <a:latin typeface="Arial Narrow" panose="020B0606020202030204" pitchFamily="34" charset="0"/>
              </a:rPr>
              <a:t>Cloud?</a:t>
            </a:r>
          </a:p>
        </p:txBody>
      </p:sp>
      <p:sp>
        <p:nvSpPr>
          <p:cNvPr id="3" name="object 3"/>
          <p:cNvSpPr/>
          <p:nvPr/>
        </p:nvSpPr>
        <p:spPr>
          <a:xfrm>
            <a:off x="3560618" y="5548950"/>
            <a:ext cx="838173" cy="66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831" y="5833728"/>
            <a:ext cx="809094" cy="539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8278" y="4565044"/>
            <a:ext cx="1417372" cy="874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0798" y="5744662"/>
            <a:ext cx="865038" cy="469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9918" y="4342805"/>
            <a:ext cx="1343226" cy="790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697" y="1849943"/>
            <a:ext cx="838173" cy="770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2886" y="1910201"/>
            <a:ext cx="793628" cy="421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7960" y="1955292"/>
            <a:ext cx="800563" cy="704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1220" y="1815838"/>
            <a:ext cx="1194934" cy="8139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2098" y="3549852"/>
            <a:ext cx="848328" cy="7847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6779" y="1805453"/>
            <a:ext cx="713521" cy="6309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6154" y="1780355"/>
            <a:ext cx="732259" cy="658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0918" y="4966056"/>
            <a:ext cx="886529" cy="3473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0201" y="5091811"/>
            <a:ext cx="613929" cy="525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5739" y="5799292"/>
            <a:ext cx="2263641" cy="4586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6218" y="3562465"/>
            <a:ext cx="1015479" cy="7593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809" y="2564139"/>
            <a:ext cx="727491" cy="666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488" y="2835030"/>
            <a:ext cx="861814" cy="4415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6429" y="1880980"/>
            <a:ext cx="713521" cy="6472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6448" y="3790719"/>
            <a:ext cx="1494742" cy="6911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53905" y="4689994"/>
            <a:ext cx="731431" cy="7417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3147" y="2924705"/>
            <a:ext cx="968198" cy="8802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08647" y="2649317"/>
            <a:ext cx="691743" cy="6628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52177" y="3731482"/>
            <a:ext cx="869336" cy="5248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9070" y="2714532"/>
            <a:ext cx="697402" cy="9075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0718" y="4449740"/>
            <a:ext cx="1002584" cy="3762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58677" y="4799208"/>
            <a:ext cx="1150876" cy="7837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6418" y="2554391"/>
            <a:ext cx="746834" cy="6764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8407" y="2597369"/>
            <a:ext cx="861315" cy="6296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38175" y="1859690"/>
            <a:ext cx="828502" cy="7505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0918" y="3611423"/>
            <a:ext cx="941333" cy="8538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3337" y="2917462"/>
            <a:ext cx="768325" cy="6969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44808" y="5610809"/>
            <a:ext cx="754356" cy="6833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9287" y="5598376"/>
            <a:ext cx="741461" cy="67161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31949AC-2785-44A6-8F4C-ECFD6FEB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SECA533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B274147-78F8-4B04-9981-84279D7B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FF496B3-A9F9-4E69-9635-995DA4CA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767081"/>
            <a:ext cx="61595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latin typeface="+mn-lt"/>
              </a:rPr>
              <a:t>What is </a:t>
            </a:r>
            <a:r>
              <a:rPr sz="3200" b="1" spc="-5" dirty="0">
                <a:latin typeface="+mn-lt"/>
              </a:rPr>
              <a:t>Cloud?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31949AC-2785-44A6-8F4C-ECFD6FEB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SECA5303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B274147-78F8-4B04-9981-84279D7B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FF496B3-A9F9-4E69-9635-995DA4CA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6B626F-3BCB-E808-E991-2F3BBDE80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20484" r="15286" b="12615"/>
          <a:stretch/>
        </p:blipFill>
        <p:spPr>
          <a:xfrm>
            <a:off x="3229048" y="2805120"/>
            <a:ext cx="5246557" cy="3407719"/>
          </a:xfrm>
          <a:prstGeom prst="rect">
            <a:avLst/>
          </a:prstGeom>
          <a:noFill/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A1CD0C3-4998-F9EF-4E42-63FE79F64C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67081"/>
            <a:ext cx="61595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latin typeface="+mn-lt"/>
              </a:rPr>
              <a:t>What is </a:t>
            </a:r>
            <a:r>
              <a:rPr sz="3200" b="1" spc="-5" dirty="0">
                <a:latin typeface="+mn-lt"/>
              </a:rPr>
              <a:t>Cloud?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E7892-425A-134F-6E5E-4CCD88422FCF}"/>
              </a:ext>
            </a:extLst>
          </p:cNvPr>
          <p:cNvSpPr txBox="1">
            <a:spLocks/>
          </p:cNvSpPr>
          <p:nvPr/>
        </p:nvSpPr>
        <p:spPr>
          <a:xfrm>
            <a:off x="1097280" y="1839604"/>
            <a:ext cx="8524240" cy="8435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  Concept evolved in 1950(IBM) called RJE (Remote Job Entry Process)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  In 2006 Amazon provided the First public cloud AWS(Amazon Web Services)</a:t>
            </a:r>
          </a:p>
        </p:txBody>
      </p:sp>
    </p:spTree>
    <p:extLst>
      <p:ext uri="{BB962C8B-B14F-4D97-AF65-F5344CB8AC3E}">
        <p14:creationId xmlns:p14="http://schemas.microsoft.com/office/powerpoint/2010/main" val="375182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767081"/>
            <a:ext cx="61595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>
                <a:latin typeface="+mn-lt"/>
              </a:rPr>
              <a:t>What is </a:t>
            </a:r>
            <a:r>
              <a:rPr sz="3200" b="1" spc="-5" dirty="0">
                <a:latin typeface="+mn-lt"/>
              </a:rPr>
              <a:t>Cloud?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31949AC-2785-44A6-8F4C-ECFD6FEB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SECA5303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B274147-78F8-4B04-9981-84279D7B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Dr.M.S.Godwin Premi, Professor, Dept. of ECE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FF496B3-A9F9-4E69-9635-995DA4CA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C36-C08A-42C9-8A18-9B7A41AEAE4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87933D7-C3AF-9A14-1FEA-1BFBBBFFF2A1}"/>
              </a:ext>
            </a:extLst>
          </p:cNvPr>
          <p:cNvSpPr txBox="1"/>
          <p:nvPr/>
        </p:nvSpPr>
        <p:spPr>
          <a:xfrm>
            <a:off x="810291" y="1735834"/>
            <a:ext cx="6733478" cy="4619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The term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Cloud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refers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to a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Network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or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Internet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. 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In other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words, we can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say that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Cloud </a:t>
            </a:r>
            <a:r>
              <a:rPr sz="2400" spc="5" dirty="0">
                <a:latin typeface="Arial Narrow" panose="020B0606020202030204" pitchFamily="34" charset="0"/>
                <a:cs typeface="Times New Roman"/>
              </a:rPr>
              <a:t>is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something,  which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is present at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remote</a:t>
            </a:r>
            <a:r>
              <a:rPr sz="2400" spc="-2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location.</a:t>
            </a:r>
            <a:endParaRPr lang="en-IN" sz="2400" dirty="0">
              <a:latin typeface="Arial Narrow" panose="020B0606020202030204" pitchFamily="34" charset="0"/>
              <a:cs typeface="Times New Roman"/>
            </a:endParaRPr>
          </a:p>
          <a:p>
            <a:pPr marL="342900" marR="508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sz="2400" dirty="0">
              <a:latin typeface="Arial Narrow" panose="020B0606020202030204" pitchFamily="34" charset="0"/>
              <a:cs typeface="Times New Roman"/>
            </a:endParaRPr>
          </a:p>
          <a:p>
            <a:pPr marL="342900" marR="48768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sz="2400" spc="-5" dirty="0">
                <a:latin typeface="Arial Narrow" panose="020B0606020202030204" pitchFamily="34" charset="0"/>
                <a:cs typeface="Times New Roman"/>
              </a:rPr>
              <a:t>Cloud can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provide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services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over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network,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i.e.,  on public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networks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or on private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networks,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i.e.,  </a:t>
            </a:r>
            <a:r>
              <a:rPr sz="2400" spc="-10" dirty="0">
                <a:latin typeface="Arial Narrow" panose="020B0606020202030204" pitchFamily="34" charset="0"/>
                <a:cs typeface="Times New Roman"/>
              </a:rPr>
              <a:t>WAN,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LAN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or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VPN.</a:t>
            </a:r>
            <a:endParaRPr lang="en-IN" sz="2400" spc="-5" dirty="0">
              <a:latin typeface="Arial Narrow" panose="020B0606020202030204" pitchFamily="34" charset="0"/>
              <a:cs typeface="Times New Roman"/>
            </a:endParaRPr>
          </a:p>
          <a:p>
            <a:pPr marL="342900" marR="48768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sz="2400" dirty="0">
              <a:latin typeface="Arial Narrow" panose="020B0606020202030204" pitchFamily="34" charset="0"/>
              <a:cs typeface="Times New Roman"/>
            </a:endParaRPr>
          </a:p>
          <a:p>
            <a:pPr marL="342900" marR="41148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Applications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such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as </a:t>
            </a:r>
            <a:r>
              <a:rPr sz="2400" b="1" dirty="0">
                <a:latin typeface="Arial Narrow" panose="020B0606020202030204" pitchFamily="34" charset="0"/>
                <a:cs typeface="Times New Roman"/>
              </a:rPr>
              <a:t>e-mail,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web conferencing,  </a:t>
            </a:r>
            <a:r>
              <a:rPr lang="en-IN" sz="2400" b="1" spc="-5" dirty="0">
                <a:latin typeface="Arial Narrow" panose="020B0606020202030204" pitchFamily="34" charset="0"/>
                <a:cs typeface="Times New Roman"/>
              </a:rPr>
              <a:t>C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us</a:t>
            </a:r>
            <a:r>
              <a:rPr lang="en-IN" sz="2400" b="1" spc="-5" dirty="0">
                <a:latin typeface="Arial Narrow" panose="020B0606020202030204" pitchFamily="34" charset="0"/>
                <a:cs typeface="Times New Roman"/>
              </a:rPr>
              <a:t>t</a:t>
            </a:r>
            <a:r>
              <a:rPr sz="2400" b="1" spc="-5" dirty="0" err="1">
                <a:latin typeface="Arial Narrow" panose="020B0606020202030204" pitchFamily="34" charset="0"/>
                <a:cs typeface="Times New Roman"/>
              </a:rPr>
              <a:t>omer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IN" sz="2400" b="1" spc="-5" dirty="0">
                <a:latin typeface="Arial Narrow" panose="020B0606020202030204" pitchFamily="34" charset="0"/>
                <a:cs typeface="Times New Roman"/>
              </a:rPr>
              <a:t>R</a:t>
            </a:r>
            <a:r>
              <a:rPr sz="2400" b="1" spc="-5" dirty="0" err="1">
                <a:latin typeface="Arial Narrow" panose="020B0606020202030204" pitchFamily="34" charset="0"/>
                <a:cs typeface="Times New Roman"/>
              </a:rPr>
              <a:t>elationship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IN" sz="2400" b="1" spc="-5" dirty="0">
                <a:latin typeface="Arial Narrow" panose="020B0606020202030204" pitchFamily="34" charset="0"/>
                <a:cs typeface="Times New Roman"/>
              </a:rPr>
              <a:t>M</a:t>
            </a:r>
            <a:r>
              <a:rPr sz="2400" b="1" spc="-5" dirty="0" err="1">
                <a:latin typeface="Arial Narrow" panose="020B0606020202030204" pitchFamily="34" charset="0"/>
                <a:cs typeface="Times New Roman"/>
              </a:rPr>
              <a:t>anagement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 (CRM), 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all run </a:t>
            </a:r>
            <a:r>
              <a:rPr sz="2400" spc="5" dirty="0">
                <a:latin typeface="Arial Narrow" panose="020B0606020202030204" pitchFamily="34" charset="0"/>
                <a:cs typeface="Times New Roman"/>
              </a:rPr>
              <a:t>in</a:t>
            </a:r>
            <a:r>
              <a:rPr sz="2400" spc="-1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cloud.</a:t>
            </a:r>
          </a:p>
        </p:txBody>
      </p:sp>
      <p:pic>
        <p:nvPicPr>
          <p:cNvPr id="6" name="Picture 6" descr="images (5).jpg">
            <a:extLst>
              <a:ext uri="{FF2B5EF4-FFF2-40B4-BE49-F238E27FC236}">
                <a16:creationId xmlns:a16="http://schemas.microsoft.com/office/drawing/2014/main" id="{E582AB90-F4DE-59FD-0D77-EA4D4512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86" y="2021840"/>
            <a:ext cx="3414897" cy="39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094" y="101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What is Cloud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094" y="1733708"/>
            <a:ext cx="10694019" cy="1751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990033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Distributed computing on internet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Or</a:t>
            </a:r>
            <a:r>
              <a:rPr lang="en-US" sz="2400" b="1" dirty="0">
                <a:solidFill>
                  <a:srgbClr val="990033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delivery of computing service over the internet</a:t>
            </a:r>
          </a:p>
          <a:p>
            <a:pPr marL="0" indent="0">
              <a:buNone/>
            </a:pPr>
            <a:r>
              <a:rPr lang="en-US" sz="2400" dirty="0" err="1">
                <a:latin typeface="Arial Narrow" panose="020B0606020202030204" pitchFamily="34" charset="0"/>
              </a:rPr>
              <a:t>Eg</a:t>
            </a:r>
            <a:r>
              <a:rPr lang="en-US" sz="2400" dirty="0">
                <a:latin typeface="Arial Narrow" panose="020B0606020202030204" pitchFamily="34" charset="0"/>
              </a:rPr>
              <a:t>: </a:t>
            </a: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Yahoo!</a:t>
            </a:r>
            <a:r>
              <a:rPr lang="en-US" sz="2400" dirty="0">
                <a:latin typeface="Arial Narrow" panose="020B0606020202030204" pitchFamily="34" charset="0"/>
              </a:rPr>
              <a:t>,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GMail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Hotmail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>
                <a:latin typeface="Arial Narrow" panose="020B0606020202030204" pitchFamily="34" charset="0"/>
              </a:rPr>
              <a:t>Instead of running an e-mail program on your computer, you log in to a Web e-mail account remotely. </a:t>
            </a:r>
          </a:p>
          <a:p>
            <a:pPr marL="0" indent="0" algn="just">
              <a:buNone/>
            </a:pPr>
            <a:r>
              <a:rPr lang="en-US" sz="2400" dirty="0">
                <a:latin typeface="Arial Narrow" panose="020B0606020202030204" pitchFamily="34" charset="0"/>
              </a:rPr>
              <a:t>The software and storage for your account doesn't exist on your computer -- it's on the service's computer cloud.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FDD4F53-219A-F033-9559-2B23E33F5CEB}"/>
              </a:ext>
            </a:extLst>
          </p:cNvPr>
          <p:cNvSpPr txBox="1"/>
          <p:nvPr/>
        </p:nvSpPr>
        <p:spPr>
          <a:xfrm>
            <a:off x="930012" y="4248787"/>
            <a:ext cx="10606668" cy="208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885190" indent="-1651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b="1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Cloud Computing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refers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to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manipulating,</a:t>
            </a:r>
            <a:r>
              <a:rPr lang="en-IN" sz="2400" b="1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configuring,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and</a:t>
            </a:r>
            <a:r>
              <a:rPr lang="en-IN" sz="2400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accessing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 applications</a:t>
            </a:r>
            <a:r>
              <a:rPr sz="2400" spc="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online.</a:t>
            </a:r>
            <a:endParaRPr lang="en-IN" sz="2400" dirty="0">
              <a:latin typeface="Arial Narrow" panose="020B0606020202030204" pitchFamily="34" charset="0"/>
              <a:cs typeface="Times New Roman"/>
            </a:endParaRPr>
          </a:p>
          <a:p>
            <a:pPr marL="177800" indent="-1651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It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offers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online data storage, infrastructure and</a:t>
            </a:r>
            <a:r>
              <a:rPr sz="2400" spc="-8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application</a:t>
            </a:r>
            <a:endParaRPr lang="en-IN" sz="2400" dirty="0">
              <a:latin typeface="Arial Narrow" panose="020B0606020202030204" pitchFamily="34" charset="0"/>
              <a:cs typeface="Times New Roman"/>
            </a:endParaRPr>
          </a:p>
          <a:p>
            <a:pPr marL="177800" indent="-16510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2400" b="1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400" b="1" spc="-5" dirty="0">
                <a:latin typeface="Arial Narrow" panose="020B0606020202030204" pitchFamily="34" charset="0"/>
                <a:cs typeface="Times New Roman"/>
              </a:rPr>
              <a:t>Cloud Computing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is both a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combination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of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software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and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hardware based computing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resources delivered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as </a:t>
            </a:r>
            <a:r>
              <a:rPr sz="2400" dirty="0">
                <a:latin typeface="Arial Narrow" panose="020B0606020202030204" pitchFamily="34" charset="0"/>
                <a:cs typeface="Times New Roman"/>
              </a:rPr>
              <a:t>a  </a:t>
            </a:r>
            <a:r>
              <a:rPr sz="2400" spc="-5" dirty="0">
                <a:latin typeface="Arial Narrow" panose="020B0606020202030204" pitchFamily="34" charset="0"/>
                <a:cs typeface="Times New Roman"/>
              </a:rPr>
              <a:t>network service</a:t>
            </a:r>
            <a:endParaRPr sz="2400" dirty="0">
              <a:latin typeface="Arial Narrow" panose="020B0606020202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64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43DAF-80FC-481F-B4BB-0F6FC94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7A94-6A09-4E1C-8A63-89BA605B69B3}" type="slidenum">
              <a:rPr lang="en-IN" smtClean="0"/>
              <a:t>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700E3-8F0F-4C2F-9929-C17BDAA2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Dr.M.S.Godwin Premi, Professor, Dept. of ECE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52532-26C4-4060-B27C-106E1C6A810B}"/>
              </a:ext>
            </a:extLst>
          </p:cNvPr>
          <p:cNvSpPr/>
          <p:nvPr/>
        </p:nvSpPr>
        <p:spPr>
          <a:xfrm>
            <a:off x="7984273" y="3612995"/>
            <a:ext cx="724829" cy="55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D047B-70C7-4C1D-B64F-C4C497AE47E0}"/>
              </a:ext>
            </a:extLst>
          </p:cNvPr>
          <p:cNvSpPr/>
          <p:nvPr/>
        </p:nvSpPr>
        <p:spPr>
          <a:xfrm>
            <a:off x="7984272" y="5727374"/>
            <a:ext cx="724829" cy="557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AF998F-EE41-4862-9E16-25BA85BC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367" y="2128401"/>
            <a:ext cx="10071116" cy="3526747"/>
          </a:xfrm>
        </p:spPr>
        <p:txBody>
          <a:bodyPr/>
          <a:lstStyle/>
          <a:p>
            <a:pPr algn="just" eaLnBrk="1" hangingPunct="1"/>
            <a:r>
              <a:rPr lang="en-US" altLang="en-US" sz="2800" b="1" dirty="0">
                <a:latin typeface="Arial Narrow" panose="020B0606020202030204" pitchFamily="34" charset="0"/>
              </a:rPr>
              <a:t>Cloud computing</a:t>
            </a:r>
            <a:r>
              <a:rPr lang="en-US" altLang="en-US" sz="2800" dirty="0">
                <a:latin typeface="Arial Narrow" panose="020B0606020202030204" pitchFamily="34" charset="0"/>
              </a:rPr>
              <a:t> is a technology that uses the internet and central remote servers to maintain data and applications.</a:t>
            </a:r>
          </a:p>
          <a:p>
            <a:pPr eaLnBrk="1" hangingPunct="1"/>
            <a:endParaRPr lang="en-US" alt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en-US" altLang="en-US" sz="2400" dirty="0">
                <a:latin typeface="Arial Narrow" panose="020B0606020202030204" pitchFamily="34" charset="0"/>
              </a:rPr>
              <a:t>A style of computing where massively scalable (and elastic) IT-related capabilities are provided “</a:t>
            </a:r>
            <a:r>
              <a:rPr lang="en-US" altLang="en-US" sz="2400" b="1" dirty="0">
                <a:solidFill>
                  <a:srgbClr val="2C28E0"/>
                </a:solidFill>
                <a:latin typeface="Arial Narrow" panose="020B0606020202030204" pitchFamily="34" charset="0"/>
              </a:rPr>
              <a:t>A</a:t>
            </a:r>
            <a:r>
              <a:rPr lang="en-US" altLang="en-US" sz="2400" b="1" dirty="0">
                <a:solidFill>
                  <a:srgbClr val="990033"/>
                </a:solidFill>
                <a:latin typeface="Arial Narrow" panose="020B0606020202030204" pitchFamily="34" charset="0"/>
              </a:rPr>
              <a:t>s </a:t>
            </a:r>
            <a:r>
              <a:rPr lang="en-US" altLang="en-US" sz="2400" b="1" dirty="0">
                <a:solidFill>
                  <a:srgbClr val="2C28E0"/>
                </a:solidFill>
                <a:latin typeface="Arial Narrow" panose="020B0606020202030204" pitchFamily="34" charset="0"/>
              </a:rPr>
              <a:t>A</a:t>
            </a:r>
            <a:r>
              <a:rPr lang="en-US" altLang="en-US" sz="2400" b="1" dirty="0">
                <a:solidFill>
                  <a:srgbClr val="9900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dirty="0">
                <a:solidFill>
                  <a:srgbClr val="2C28E0"/>
                </a:solidFill>
                <a:latin typeface="Arial Narrow" panose="020B0606020202030204" pitchFamily="34" charset="0"/>
              </a:rPr>
              <a:t>S</a:t>
            </a:r>
            <a:r>
              <a:rPr lang="en-US" altLang="en-US" sz="2400" b="1" dirty="0">
                <a:solidFill>
                  <a:srgbClr val="990033"/>
                </a:solidFill>
                <a:latin typeface="Arial Narrow" panose="020B0606020202030204" pitchFamily="34" charset="0"/>
              </a:rPr>
              <a:t>ervice</a:t>
            </a:r>
            <a:r>
              <a:rPr lang="en-US" altLang="en-US" sz="2400" dirty="0">
                <a:latin typeface="Arial Narrow" panose="020B0606020202030204" pitchFamily="34" charset="0"/>
              </a:rPr>
              <a:t>” to external customers using Internet technologies.</a:t>
            </a:r>
          </a:p>
          <a:p>
            <a:pPr eaLnBrk="1" hangingPunct="1"/>
            <a:endParaRPr lang="en-US" altLang="en-US" sz="2400" dirty="0">
              <a:latin typeface="Arial Narrow" panose="020B0606020202030204" pitchFamily="34" charset="0"/>
            </a:endParaRPr>
          </a:p>
          <a:p>
            <a:endParaRPr lang="en-IN" dirty="0">
              <a:latin typeface="Arial Narrow" panose="020B06060202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33A91-CEED-2128-70EC-778D3179E6CF}"/>
              </a:ext>
            </a:extLst>
          </p:cNvPr>
          <p:cNvSpPr txBox="1">
            <a:spLocks/>
          </p:cNvSpPr>
          <p:nvPr/>
        </p:nvSpPr>
        <p:spPr>
          <a:xfrm>
            <a:off x="1236174" y="88235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Arial Narrow" panose="020B0606020202030204" pitchFamily="34" charset="0"/>
              </a:rPr>
              <a:t>What is Cloud Computing?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199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57</TotalTime>
  <Words>1738</Words>
  <Application>Microsoft Office PowerPoint</Application>
  <PresentationFormat>Widescreen</PresentationFormat>
  <Paragraphs>232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Aharoni</vt:lpstr>
      <vt:lpstr>Arial</vt:lpstr>
      <vt:lpstr>Arial Black</vt:lpstr>
      <vt:lpstr>Arial Narrow</vt:lpstr>
      <vt:lpstr>Calibri</vt:lpstr>
      <vt:lpstr>Calibri Light</vt:lpstr>
      <vt:lpstr>Comic Sans MS</vt:lpstr>
      <vt:lpstr>Wingdings</vt:lpstr>
      <vt:lpstr>Retrospect</vt:lpstr>
      <vt:lpstr>Cloud Computing</vt:lpstr>
      <vt:lpstr>PowerPoint Presentation</vt:lpstr>
      <vt:lpstr>Do you Use the Cloud?</vt:lpstr>
      <vt:lpstr>Do you Use the Cloud?</vt:lpstr>
      <vt:lpstr>What is Cloud?</vt:lpstr>
      <vt:lpstr>What is Cloud?</vt:lpstr>
      <vt:lpstr>What is Cloud?</vt:lpstr>
      <vt:lpstr>What is Cloud Computing?</vt:lpstr>
      <vt:lpstr>PowerPoint Presentation</vt:lpstr>
      <vt:lpstr>Cloud Computing Architecture</vt:lpstr>
      <vt:lpstr>A typical cloud computing system</vt:lpstr>
      <vt:lpstr>PowerPoint Presentation</vt:lpstr>
      <vt:lpstr>PowerPoint Presentation</vt:lpstr>
      <vt:lpstr>Cloud Computing</vt:lpstr>
      <vt:lpstr>Basic Concepts</vt:lpstr>
      <vt:lpstr>Deployment Models</vt:lpstr>
      <vt:lpstr>PowerPoint Presentation</vt:lpstr>
      <vt:lpstr>PowerPoint Presentation</vt:lpstr>
      <vt:lpstr>PowerPoint Presentation</vt:lpstr>
      <vt:lpstr>PowerPoint Presentation</vt:lpstr>
      <vt:lpstr>PUBLIC CLOUD : The Public Cloud allows systems and services to be  easily accessible to the general public. Public cloud may be less secure because  of its openness, e.g., e-mail</vt:lpstr>
      <vt:lpstr>PowerPoint Presentation</vt:lpstr>
      <vt:lpstr>PowerPoint Presentation</vt:lpstr>
      <vt:lpstr>PowerPoint Presentation</vt:lpstr>
      <vt:lpstr>Infrastructure as a Service (IaaS)</vt:lpstr>
      <vt:lpstr>Infrastructure as a Service </vt:lpstr>
      <vt:lpstr>Infrastructure as a Service Examples</vt:lpstr>
      <vt:lpstr>Platform as a Service  (PaaS)</vt:lpstr>
      <vt:lpstr>Platform as a Service  </vt:lpstr>
      <vt:lpstr>PowerPoint Presentation</vt:lpstr>
      <vt:lpstr>Software as a Service  (SaaS)</vt:lpstr>
      <vt:lpstr>Software as a Service </vt:lpstr>
      <vt:lpstr>Software as a Service  Examples</vt:lpstr>
      <vt:lpstr>Service Models</vt:lpstr>
      <vt:lpstr>PowerPoint Presentation</vt:lpstr>
      <vt:lpstr>Essential Characteristics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Devinoh Hafni</dc:creator>
  <cp:lastModifiedBy>Devinoh Hafni</cp:lastModifiedBy>
  <cp:revision>31</cp:revision>
  <dcterms:created xsi:type="dcterms:W3CDTF">2022-09-09T03:48:18Z</dcterms:created>
  <dcterms:modified xsi:type="dcterms:W3CDTF">2022-09-09T04:46:05Z</dcterms:modified>
</cp:coreProperties>
</file>